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73" r:id="rId3"/>
    <p:sldId id="302" r:id="rId4"/>
    <p:sldId id="276" r:id="rId5"/>
    <p:sldId id="281" r:id="rId6"/>
    <p:sldId id="268" r:id="rId7"/>
    <p:sldId id="270" r:id="rId8"/>
    <p:sldId id="282" r:id="rId9"/>
    <p:sldId id="258" r:id="rId10"/>
    <p:sldId id="271" r:id="rId11"/>
    <p:sldId id="263" r:id="rId12"/>
    <p:sldId id="278" r:id="rId13"/>
    <p:sldId id="283" r:id="rId14"/>
    <p:sldId id="269" r:id="rId15"/>
    <p:sldId id="264" r:id="rId16"/>
    <p:sldId id="274" r:id="rId17"/>
    <p:sldId id="265" r:id="rId18"/>
    <p:sldId id="286" r:id="rId19"/>
    <p:sldId id="294" r:id="rId20"/>
    <p:sldId id="285" r:id="rId21"/>
    <p:sldId id="293" r:id="rId22"/>
    <p:sldId id="287" r:id="rId23"/>
    <p:sldId id="296" r:id="rId24"/>
    <p:sldId id="298" r:id="rId25"/>
    <p:sldId id="297" r:id="rId26"/>
    <p:sldId id="301" r:id="rId27"/>
    <p:sldId id="284" r:id="rId28"/>
    <p:sldId id="295" r:id="rId29"/>
    <p:sldId id="311" r:id="rId30"/>
    <p:sldId id="306" r:id="rId31"/>
    <p:sldId id="259" r:id="rId32"/>
    <p:sldId id="307" r:id="rId33"/>
    <p:sldId id="308" r:id="rId34"/>
    <p:sldId id="309" r:id="rId35"/>
    <p:sldId id="310" r:id="rId36"/>
    <p:sldId id="312" r:id="rId37"/>
    <p:sldId id="272" r:id="rId38"/>
    <p:sldId id="267" r:id="rId39"/>
    <p:sldId id="290" r:id="rId40"/>
    <p:sldId id="291" r:id="rId41"/>
    <p:sldId id="292" r:id="rId42"/>
    <p:sldId id="262" r:id="rId43"/>
  </p:sldIdLst>
  <p:sldSz cx="12192000" cy="6858000"/>
  <p:notesSz cx="6858000" cy="9144000"/>
  <p:embeddedFontLst>
    <p:embeddedFont>
      <p:font typeface="BM DoHyeon OTF" panose="020B0600000101010101" pitchFamily="34" charset="-127"/>
      <p:regular r:id="rId45"/>
    </p:embeddedFont>
    <p:embeddedFont>
      <p:font typeface="BM HANNA 11yrs old OTF" panose="020B0600000101010101" pitchFamily="34" charset="-127"/>
      <p:regular r:id="rId46"/>
    </p:embeddedFont>
    <p:embeddedFont>
      <p:font typeface="BM JUA OTF" panose="02020603020101020101" pitchFamily="18" charset="-127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00"/>
    <a:srgbClr val="049707"/>
    <a:srgbClr val="068C08"/>
    <a:srgbClr val="F5FBFA"/>
    <a:srgbClr val="00A800"/>
    <a:srgbClr val="F7DE00"/>
    <a:srgbClr val="F9D00E"/>
    <a:srgbClr val="EAC300"/>
    <a:srgbClr val="F2AB20"/>
    <a:srgbClr val="D4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84"/>
    <p:restoredTop sz="96327"/>
  </p:normalViewPr>
  <p:slideViewPr>
    <p:cSldViewPr snapToGrid="0" snapToObjects="1">
      <p:cViewPr>
        <p:scale>
          <a:sx n="72" d="100"/>
          <a:sy n="72" d="100"/>
        </p:scale>
        <p:origin x="95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기대수명</c:v>
                </c:pt>
              </c:strCache>
            </c:strRef>
          </c:tx>
          <c:spPr>
            <a:ln w="2222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5400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2012년</c:v>
                </c:pt>
                <c:pt idx="1">
                  <c:v>2013년</c:v>
                </c:pt>
                <c:pt idx="2">
                  <c:v>2014년</c:v>
                </c:pt>
                <c:pt idx="3">
                  <c:v>2015년</c:v>
                </c:pt>
                <c:pt idx="4">
                  <c:v>2016년</c:v>
                </c:pt>
                <c:pt idx="5">
                  <c:v>2017년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80.900000000000006</c:v>
                </c:pt>
                <c:pt idx="1">
                  <c:v>81.3</c:v>
                </c:pt>
                <c:pt idx="2">
                  <c:v>81.8</c:v>
                </c:pt>
                <c:pt idx="3">
                  <c:v>82</c:v>
                </c:pt>
                <c:pt idx="4">
                  <c:v>82.4</c:v>
                </c:pt>
                <c:pt idx="5">
                  <c:v>82.7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78-8B47-B666-008F28EAA44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건강수명</c:v>
                </c:pt>
              </c:strCache>
            </c:strRef>
          </c:tx>
          <c:spPr>
            <a:ln w="2222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5400">
                <a:solidFill>
                  <a:srgbClr val="7030A0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2012년</c:v>
                </c:pt>
                <c:pt idx="1">
                  <c:v>2013년</c:v>
                </c:pt>
                <c:pt idx="2">
                  <c:v>2014년</c:v>
                </c:pt>
                <c:pt idx="3">
                  <c:v>2015년</c:v>
                </c:pt>
                <c:pt idx="4">
                  <c:v>2016년</c:v>
                </c:pt>
                <c:pt idx="5">
                  <c:v>2017년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65.7</c:v>
                </c:pt>
                <c:pt idx="1">
                  <c:v>65.45</c:v>
                </c:pt>
                <c:pt idx="2">
                  <c:v>65.2</c:v>
                </c:pt>
                <c:pt idx="3">
                  <c:v>65.05</c:v>
                </c:pt>
                <c:pt idx="4">
                  <c:v>64.900000000000006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78-8B47-B666-008F28EAA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869279"/>
        <c:axId val="176869695"/>
      </c:lineChart>
      <c:catAx>
        <c:axId val="176869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76869695"/>
        <c:crosses val="autoZero"/>
        <c:auto val="1"/>
        <c:lblAlgn val="ctr"/>
        <c:lblOffset val="100"/>
        <c:noMultiLvlLbl val="0"/>
      </c:catAx>
      <c:valAx>
        <c:axId val="176869695"/>
        <c:scaling>
          <c:orientation val="minMax"/>
          <c:max val="88"/>
          <c:min val="63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686927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l"/>
      <c:overlay val="0"/>
      <c:spPr>
        <a:solidFill>
          <a:sysClr val="window" lastClr="FFFFFF">
            <a:lumMod val="85000"/>
          </a:sys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 w="6350">
      <a:solidFill>
        <a:sysClr val="window" lastClr="FFFFFF">
          <a:lumMod val="85000"/>
        </a:sysClr>
      </a:solidFill>
    </a:ln>
    <a:effectLst/>
  </c:spPr>
  <c:txPr>
    <a:bodyPr/>
    <a:lstStyle/>
    <a:p>
      <a:pPr>
        <a:defRPr/>
      </a:pPr>
      <a:endParaRPr lang="ko-Kore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BM DoHyeon 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BM DoHyeon OTF" panose="020B0600000101010101" pitchFamily="34" charset="-127"/>
              </a:defRPr>
            </a:lvl1pPr>
          </a:lstStyle>
          <a:p>
            <a:fld id="{BC7CC807-8703-9942-86CF-EA70940B3573}" type="datetimeFigureOut">
              <a:rPr kumimoji="1" lang="ko-Kore-KR" altLang="en-US" smtClean="0"/>
              <a:pPr/>
              <a:t>2022. 8. 19.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BM DoHyeon 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BM DoHyeon OTF" panose="020B0600000101010101" pitchFamily="34" charset="-127"/>
              </a:defRPr>
            </a:lvl1pPr>
          </a:lstStyle>
          <a:p>
            <a:fld id="{785E8126-C358-9644-BC4F-2D9357F0C111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26491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BM DoHyeon OTF" panose="020B0600000101010101" pitchFamily="34" charset="-12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BM DoHyeon OTF" panose="020B0600000101010101" pitchFamily="34" charset="-12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BM DoHyeon OTF" panose="020B0600000101010101" pitchFamily="34" charset="-12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BM DoHyeon OTF" panose="020B0600000101010101" pitchFamily="34" charset="-12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BM DoHyeon OTF" panose="020B0600000101010101" pitchFamily="34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ACC8A-4B68-5C42-FB60-E461A72C6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EAA635-06A4-48DB-C280-E183D88E9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8B016-C7DF-A031-57F1-058655A2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91E-DDDA-8244-81A6-65203A2720B3}" type="datetimeFigureOut">
              <a:rPr kumimoji="1" lang="ko-Kore-KR" altLang="en-US" smtClean="0"/>
              <a:t>2022. 8. 19.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53771-6A92-8029-8E2C-008F1D08E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F35AE-051E-4731-984F-CF71A7EC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10D7-C0F1-3C44-AB42-B4F84E08A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963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E289D-72AE-AC6D-8E16-E2573C45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99E93C-4B4C-59B2-7D34-EFEC3B872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454BCA-3E7A-0BF8-986A-CB4D717F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91E-DDDA-8244-81A6-65203A2720B3}" type="datetimeFigureOut">
              <a:rPr kumimoji="1" lang="ko-Kore-KR" altLang="en-US" smtClean="0"/>
              <a:t>2022. 8. 19.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B9A51D-3509-A236-CA1B-DB6F004D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218F4-8A2B-AB53-D10C-115E3A37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10D7-C0F1-3C44-AB42-B4F84E08A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074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842822-E512-985E-7017-F9BF80932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912897-2EBE-4835-DE0D-F472731AA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85CF8-D085-C16B-DC6B-212D8E62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91E-DDDA-8244-81A6-65203A2720B3}" type="datetimeFigureOut">
              <a:rPr kumimoji="1" lang="ko-Kore-KR" altLang="en-US" smtClean="0"/>
              <a:t>2022. 8. 19.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189BE-5ED3-31F3-22C4-452420E1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04AD3-33C4-2AF9-69B9-B62235D8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10D7-C0F1-3C44-AB42-B4F84E08A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55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B73DD-A3CF-EB68-9AD4-9427C4447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278FAE-C287-7C82-0A91-C17F73170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00A63-B3AD-C17B-8E5E-DB9FD29F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91E-DDDA-8244-81A6-65203A2720B3}" type="datetimeFigureOut">
              <a:rPr kumimoji="1" lang="ko-Kore-KR" altLang="en-US" smtClean="0"/>
              <a:t>2022. 8. 19.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F3831-780F-3FE1-6A59-D4AB01C4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71CBD-0B60-81BA-CA48-F37947D0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10D7-C0F1-3C44-AB42-B4F84E08A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135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5F482-5064-376E-9A31-27D1C010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AE95EA-792A-8C11-D2E8-55B299E14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1C376-650F-3AE0-86F3-ED31D13B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91E-DDDA-8244-81A6-65203A2720B3}" type="datetimeFigureOut">
              <a:rPr kumimoji="1" lang="ko-Kore-KR" altLang="en-US" smtClean="0"/>
              <a:t>2022. 8. 19.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D73A62-FCB7-26CF-F0FF-9953F599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9B3AA-5725-9748-61EF-7F989845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10D7-C0F1-3C44-AB42-B4F84E08A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537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54EAE-E791-213A-B372-6475BBC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1027CD-AE56-5DE6-EE99-49C54723D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E78412-9511-E734-21B0-3FB1FF18D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BB9717-85D4-A924-CC95-35A15D84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91E-DDDA-8244-81A6-65203A2720B3}" type="datetimeFigureOut">
              <a:rPr kumimoji="1" lang="ko-Kore-KR" altLang="en-US" smtClean="0"/>
              <a:t>2022. 8. 19.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401037-710E-F054-A4C0-BEABDB8D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6CF7AF-25BB-43EA-83BA-9DD24536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10D7-C0F1-3C44-AB42-B4F84E08A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0405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2BEC3-9A2A-BE39-0765-1049175C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DF6AD0-092E-0F7D-3F6E-955A8C7AB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14D54-9390-0023-FC64-39ACCDD9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C42E4C-41C2-BE8B-6157-EB154324E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DB1626-CBDA-8E62-C496-03E40DD84C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8089D9-ECB6-91B1-C8A7-17F0BC877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91E-DDDA-8244-81A6-65203A2720B3}" type="datetimeFigureOut">
              <a:rPr kumimoji="1" lang="ko-Kore-KR" altLang="en-US" smtClean="0"/>
              <a:t>2022. 8. 19.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EF80B-5F54-AF82-4C81-A5B86B29E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56EF5C-8B5E-7C60-9F21-E4D04591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10D7-C0F1-3C44-AB42-B4F84E08A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668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96285-26C7-B4EB-EBA2-AA8E3C58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53F622-8F73-777D-C274-5AFCB6A81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91E-DDDA-8244-81A6-65203A2720B3}" type="datetimeFigureOut">
              <a:rPr kumimoji="1" lang="ko-Kore-KR" altLang="en-US" smtClean="0"/>
              <a:t>2022. 8. 19.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FB0C2A-15A5-5BCF-F8F7-ACAB14155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F619AF-E893-07AE-1436-18D81CBA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10D7-C0F1-3C44-AB42-B4F84E08A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82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0C0A9B-84A1-2472-52FD-260097DE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91E-DDDA-8244-81A6-65203A2720B3}" type="datetimeFigureOut">
              <a:rPr kumimoji="1" lang="ko-Kore-KR" altLang="en-US" smtClean="0"/>
              <a:t>2022. 8. 19.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8E90F8-7065-B5C9-C05F-1776D9BA3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BDA5C-A85A-2904-4D1D-A7DBA2E3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10D7-C0F1-3C44-AB42-B4F84E08A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830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4413A-802D-4516-3EC7-0652E103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CBB17-33B6-8103-657C-FA0AED20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44C27D-9019-4E96-D321-58239E1F7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C4757-45FE-4BC9-1108-24EED1B1F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91E-DDDA-8244-81A6-65203A2720B3}" type="datetimeFigureOut">
              <a:rPr kumimoji="1" lang="ko-Kore-KR" altLang="en-US" smtClean="0"/>
              <a:t>2022. 8. 19.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D7A116-3870-F4C8-F20B-007F1674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C09F62-D137-5B4A-94A8-6A2CA7605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10D7-C0F1-3C44-AB42-B4F84E08A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237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59E5B-DFC5-46D1-0CD9-4DED879DF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640684-CF5F-F774-5E75-115C58D5A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87E0D-2DB1-5F90-C7BA-20B2B8F04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1D9BD2-B938-F485-5BBF-9602BAA0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91E-DDDA-8244-81A6-65203A2720B3}" type="datetimeFigureOut">
              <a:rPr kumimoji="1" lang="ko-Kore-KR" altLang="en-US" smtClean="0"/>
              <a:t>2022. 8. 19.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D34C63-D41C-9A50-8192-7830B350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56E58-6270-17F6-E1F4-499D0E0B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10D7-C0F1-3C44-AB42-B4F84E08A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316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712243-6E5B-9503-E2F5-6CDCD29B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AEEE16-51BC-E8FF-8FB6-6070778A4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8AD9D-4D24-BB07-6060-DBF54DBA0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BM DoHyeon OTF" panose="020B0600000101010101" pitchFamily="34" charset="-127"/>
              </a:defRPr>
            </a:lvl1pPr>
          </a:lstStyle>
          <a:p>
            <a:fld id="{3596491E-DDDA-8244-81A6-65203A2720B3}" type="datetimeFigureOut">
              <a:rPr kumimoji="1" lang="ko-Kore-KR" altLang="en-US" smtClean="0"/>
              <a:pPr/>
              <a:t>2022. 8. 19.</a:t>
            </a:fld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21EC1-BDEF-4543-ECCD-2CAEBB4A3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BM DoHyeon 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E91B2-02BE-30EB-2251-C67BC943B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BM DoHyeon OTF" panose="020B0600000101010101" pitchFamily="34" charset="-127"/>
              </a:defRPr>
            </a:lvl1pPr>
          </a:lstStyle>
          <a:p>
            <a:fld id="{295010D7-C0F1-3C44-AB42-B4F84E08AED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9858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M DoHyeon OTF" panose="020B0600000101010101" pitchFamily="34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M DoHyeon OTF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M DoHyeon OTF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M DoHyeon OTF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M DoHyeon OTF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28.png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2.sv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image" Target="../media/image8.svg"/><Relationship Id="rId4" Type="http://schemas.openxmlformats.org/officeDocument/2006/relationships/image" Target="../media/image31.png"/><Relationship Id="rId9" Type="http://schemas.openxmlformats.org/officeDocument/2006/relationships/image" Target="../media/image7.pn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2.svg"/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image" Target="../media/image8.svg"/><Relationship Id="rId4" Type="http://schemas.openxmlformats.org/officeDocument/2006/relationships/image" Target="../media/image31.png"/><Relationship Id="rId9" Type="http://schemas.openxmlformats.org/officeDocument/2006/relationships/image" Target="../media/image7.png"/><Relationship Id="rId1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4.svg"/><Relationship Id="rId12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31.png"/><Relationship Id="rId15" Type="http://schemas.openxmlformats.org/officeDocument/2006/relationships/image" Target="../media/image10.sv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svg"/><Relationship Id="rId1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2.sv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31.png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2.sv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3" Type="http://schemas.openxmlformats.org/officeDocument/2006/relationships/image" Target="../media/image40.png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image" Target="../media/image42.png"/><Relationship Id="rId7" Type="http://schemas.openxmlformats.org/officeDocument/2006/relationships/image" Target="../media/image4.svg"/><Relationship Id="rId12" Type="http://schemas.openxmlformats.org/officeDocument/2006/relationships/image" Target="../media/image16.png"/><Relationship Id="rId2" Type="http://schemas.openxmlformats.org/officeDocument/2006/relationships/image" Target="../media/image41.png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4.png"/><Relationship Id="rId1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43.png"/><Relationship Id="rId9" Type="http://schemas.openxmlformats.org/officeDocument/2006/relationships/image" Target="../media/image6.svg"/><Relationship Id="rId1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2.sv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2.svg"/><Relationship Id="rId3" Type="http://schemas.openxmlformats.org/officeDocument/2006/relationships/image" Target="../media/image47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8.svg"/><Relationship Id="rId10" Type="http://schemas.openxmlformats.org/officeDocument/2006/relationships/image" Target="../media/image10.svg"/><Relationship Id="rId4" Type="http://schemas.openxmlformats.org/officeDocument/2006/relationships/image" Target="../media/image48.png"/><Relationship Id="rId9" Type="http://schemas.openxmlformats.org/officeDocument/2006/relationships/image" Target="../media/image9.png"/><Relationship Id="rId1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2.sv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2.svg"/><Relationship Id="rId3" Type="http://schemas.openxmlformats.org/officeDocument/2006/relationships/image" Target="../media/image51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8.svg"/><Relationship Id="rId10" Type="http://schemas.openxmlformats.org/officeDocument/2006/relationships/image" Target="../media/image10.svg"/><Relationship Id="rId4" Type="http://schemas.openxmlformats.org/officeDocument/2006/relationships/image" Target="../media/image52.png"/><Relationship Id="rId9" Type="http://schemas.openxmlformats.org/officeDocument/2006/relationships/image" Target="../media/image9.png"/><Relationship Id="rId1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3" Type="http://schemas.openxmlformats.org/officeDocument/2006/relationships/image" Target="../media/image54.png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3" Type="http://schemas.openxmlformats.org/officeDocument/2006/relationships/image" Target="../media/image56.png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.svg"/><Relationship Id="rId3" Type="http://schemas.openxmlformats.org/officeDocument/2006/relationships/image" Target="../media/image16.pn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9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1.jpe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2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4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sv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sv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12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.png"/><Relationship Id="rId5" Type="http://schemas.openxmlformats.org/officeDocument/2006/relationships/image" Target="../media/image10.svg"/><Relationship Id="rId10" Type="http://schemas.openxmlformats.org/officeDocument/2006/relationships/image" Target="../media/image8.sv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gif"/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12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.png"/><Relationship Id="rId5" Type="http://schemas.openxmlformats.org/officeDocument/2006/relationships/image" Target="../media/image10.svg"/><Relationship Id="rId10" Type="http://schemas.openxmlformats.org/officeDocument/2006/relationships/image" Target="../media/image8.sv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68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69.png"/><Relationship Id="rId10" Type="http://schemas.openxmlformats.org/officeDocument/2006/relationships/image" Target="../media/image12.sv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8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70.png"/><Relationship Id="rId10" Type="http://schemas.openxmlformats.org/officeDocument/2006/relationships/image" Target="../media/image12.sv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8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svg"/><Relationship Id="rId11" Type="http://schemas.openxmlformats.org/officeDocument/2006/relationships/image" Target="../media/image12.svg"/><Relationship Id="rId5" Type="http://schemas.openxmlformats.org/officeDocument/2006/relationships/image" Target="../media/image5.png"/><Relationship Id="rId1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71.png"/><Relationship Id="rId9" Type="http://schemas.openxmlformats.org/officeDocument/2006/relationships/image" Target="../media/image16.png"/><Relationship Id="rId1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2.sv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6.svg"/><Relationship Id="rId12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2.svg"/><Relationship Id="rId2" Type="http://schemas.openxmlformats.org/officeDocument/2006/relationships/image" Target="../media/image20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23.jpeg"/><Relationship Id="rId15" Type="http://schemas.openxmlformats.org/officeDocument/2006/relationships/image" Target="../media/image16.png"/><Relationship Id="rId10" Type="http://schemas.openxmlformats.org/officeDocument/2006/relationships/image" Target="../media/image6.sv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2.sv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2.sv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55792" y="2587083"/>
            <a:ext cx="4363844" cy="4270917"/>
            <a:chOff x="10157803" y="1841868"/>
            <a:chExt cx="7379895" cy="7271939"/>
          </a:xfrm>
          <a:noFill/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7803" y="1841868"/>
              <a:ext cx="7379895" cy="7271939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498601F-E8B7-0550-9DC8-275B099BCC15}"/>
              </a:ext>
            </a:extLst>
          </p:cNvPr>
          <p:cNvSpPr txBox="1"/>
          <p:nvPr/>
        </p:nvSpPr>
        <p:spPr>
          <a:xfrm>
            <a:off x="2846044" y="4760823"/>
            <a:ext cx="316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이충열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 손효원  </a:t>
            </a:r>
            <a:r>
              <a:rPr kumimoji="1" lang="ko-Kore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박재영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439651A-6F00-0C61-8544-E3EF6D47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636" y="249397"/>
            <a:ext cx="1905000" cy="124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EA6F6D-316F-EF1D-97EC-F5CD0E650D0F}"/>
              </a:ext>
            </a:extLst>
          </p:cNvPr>
          <p:cNvSpPr txBox="1"/>
          <p:nvPr/>
        </p:nvSpPr>
        <p:spPr>
          <a:xfrm>
            <a:off x="1948160" y="1289296"/>
            <a:ext cx="625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내</a:t>
            </a:r>
            <a:r>
              <a:rPr kumimoji="1" lang="ko-KR" altLang="en-US" sz="8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밥 몇</a:t>
            </a:r>
            <a:endParaRPr kumimoji="1" lang="ko-Kore-KR" altLang="en-US" sz="80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4485AE-2787-F707-8F88-73646B3FB652}"/>
              </a:ext>
            </a:extLst>
          </p:cNvPr>
          <p:cNvSpPr txBox="1"/>
          <p:nvPr/>
        </p:nvSpPr>
        <p:spPr>
          <a:xfrm>
            <a:off x="3297404" y="2587083"/>
            <a:ext cx="34126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8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칼로리</a:t>
            </a:r>
            <a:endParaRPr lang="ko-Kore-KR" altLang="en-US" sz="8000" dirty="0">
              <a:latin typeface="BM DoHyeon 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048D8C-994B-5604-528C-1F1FC118D033}"/>
              </a:ext>
            </a:extLst>
          </p:cNvPr>
          <p:cNvSpPr txBox="1"/>
          <p:nvPr/>
        </p:nvSpPr>
        <p:spPr>
          <a:xfrm rot="513929">
            <a:off x="6306079" y="2707631"/>
            <a:ext cx="105705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6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ore-KR" altLang="en-US" sz="6600" dirty="0">
              <a:latin typeface="BM DoHyeon 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D9C195-ACA3-1C21-AA67-28A407F7F13D}"/>
              </a:ext>
            </a:extLst>
          </p:cNvPr>
          <p:cNvGrpSpPr/>
          <p:nvPr/>
        </p:nvGrpSpPr>
        <p:grpSpPr>
          <a:xfrm>
            <a:off x="1" y="0"/>
            <a:ext cx="1536970" cy="6858000"/>
            <a:chOff x="1" y="0"/>
            <a:chExt cx="153697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64B9BC-A04A-8BD1-4D59-670D12298E76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3D 안경 윤곽선">
              <a:extLst>
                <a:ext uri="{FF2B5EF4-FFF2-40B4-BE49-F238E27FC236}">
                  <a16:creationId xmlns:a16="http://schemas.microsoft.com/office/drawing/2014/main" id="{32F2C508-F0B0-CF1D-4453-34B85F77F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지속적인 개선 윤곽선">
              <a:extLst>
                <a:ext uri="{FF2B5EF4-FFF2-40B4-BE49-F238E27FC236}">
                  <a16:creationId xmlns:a16="http://schemas.microsoft.com/office/drawing/2014/main" id="{A7CC39D0-1EFB-15BA-3514-14AD83292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톱니바퀴 윤곽선">
              <a:extLst>
                <a:ext uri="{FF2B5EF4-FFF2-40B4-BE49-F238E27FC236}">
                  <a16:creationId xmlns:a16="http://schemas.microsoft.com/office/drawing/2014/main" id="{FB19CC51-72AB-1B76-6526-C03BBF118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서버 윤곽선">
              <a:extLst>
                <a:ext uri="{FF2B5EF4-FFF2-40B4-BE49-F238E27FC236}">
                  <a16:creationId xmlns:a16="http://schemas.microsoft.com/office/drawing/2014/main" id="{50803968-FC3D-0FC2-E1EB-E429DD62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전구 및 기어  윤곽선">
              <a:extLst>
                <a:ext uri="{FF2B5EF4-FFF2-40B4-BE49-F238E27FC236}">
                  <a16:creationId xmlns:a16="http://schemas.microsoft.com/office/drawing/2014/main" id="{853F9411-CD0B-2E83-F8DF-257DBBD5A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8EC7F-48AF-2B54-BC8D-084268C54E2B}"/>
              </a:ext>
            </a:extLst>
          </p:cNvPr>
          <p:cNvSpPr txBox="1"/>
          <p:nvPr/>
        </p:nvSpPr>
        <p:spPr>
          <a:xfrm>
            <a:off x="1832548" y="1136365"/>
            <a:ext cx="12512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개인화된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정보 제공을 위한 회원가입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로그인 구현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5B22BB1-DBA6-AE39-C649-E9F86A98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66" y="2309275"/>
            <a:ext cx="3046837" cy="4339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871928-A2DC-7316-3522-2823BE77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81" y="2309275"/>
            <a:ext cx="3046838" cy="43391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40E5702-DC6C-6FDF-220B-E6C4EBBE6A5D}"/>
              </a:ext>
            </a:extLst>
          </p:cNvPr>
          <p:cNvGrpSpPr/>
          <p:nvPr/>
        </p:nvGrpSpPr>
        <p:grpSpPr>
          <a:xfrm>
            <a:off x="1" y="0"/>
            <a:ext cx="1659575" cy="6858000"/>
            <a:chOff x="1" y="0"/>
            <a:chExt cx="1659575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597316-CE68-8EA6-E4E5-EB101CF6645C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3D 안경 윤곽선">
              <a:extLst>
                <a:ext uri="{FF2B5EF4-FFF2-40B4-BE49-F238E27FC236}">
                  <a16:creationId xmlns:a16="http://schemas.microsoft.com/office/drawing/2014/main" id="{7FF4B151-A990-7365-C5F3-8D2F554F1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지속적인 개선 윤곽선">
              <a:extLst>
                <a:ext uri="{FF2B5EF4-FFF2-40B4-BE49-F238E27FC236}">
                  <a16:creationId xmlns:a16="http://schemas.microsoft.com/office/drawing/2014/main" id="{F32AB91A-FD32-6DCD-D407-B5B6A1DB7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톱니바퀴 윤곽선">
              <a:extLst>
                <a:ext uri="{FF2B5EF4-FFF2-40B4-BE49-F238E27FC236}">
                  <a16:creationId xmlns:a16="http://schemas.microsoft.com/office/drawing/2014/main" id="{BA7FC2C2-57BC-3707-7627-849D51DF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4E092646-C362-F532-9F29-105822936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606" y="1567135"/>
              <a:ext cx="1536970" cy="1041840"/>
            </a:xfrm>
            <a:prstGeom prst="rect">
              <a:avLst/>
            </a:prstGeom>
          </p:spPr>
        </p:pic>
        <p:pic>
          <p:nvPicPr>
            <p:cNvPr id="11" name="그래픽 10" descr="전구 및 기어  윤곽선">
              <a:extLst>
                <a:ext uri="{FF2B5EF4-FFF2-40B4-BE49-F238E27FC236}">
                  <a16:creationId xmlns:a16="http://schemas.microsoft.com/office/drawing/2014/main" id="{0E2B8542-F167-10CD-11B9-B1390F09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서버 윤곽선">
              <a:extLst>
                <a:ext uri="{FF2B5EF4-FFF2-40B4-BE49-F238E27FC236}">
                  <a16:creationId xmlns:a16="http://schemas.microsoft.com/office/drawing/2014/main" id="{663C703F-5113-31F3-A7D4-9C93B7D8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</p:grp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10CDD52-1A01-BB56-E052-71CF28952294}"/>
              </a:ext>
            </a:extLst>
          </p:cNvPr>
          <p:cNvCxnSpPr>
            <a:cxnSpLocks/>
          </p:cNvCxnSpPr>
          <p:nvPr/>
        </p:nvCxnSpPr>
        <p:spPr>
          <a:xfrm>
            <a:off x="1832549" y="728458"/>
            <a:ext cx="244244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44717C-5C78-2FE0-7E73-A22B5A659392}"/>
              </a:ext>
            </a:extLst>
          </p:cNvPr>
          <p:cNvSpPr txBox="1"/>
          <p:nvPr/>
        </p:nvSpPr>
        <p:spPr>
          <a:xfrm>
            <a:off x="1832549" y="254764"/>
            <a:ext cx="84642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서비스 소개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4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6BD877-AB00-8D9A-7125-45C750A5DE16}"/>
              </a:ext>
            </a:extLst>
          </p:cNvPr>
          <p:cNvGrpSpPr/>
          <p:nvPr/>
        </p:nvGrpSpPr>
        <p:grpSpPr>
          <a:xfrm>
            <a:off x="1426158" y="1750958"/>
            <a:ext cx="5298861" cy="4517287"/>
            <a:chOff x="372364" y="1826196"/>
            <a:chExt cx="5298861" cy="45172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86B88C-16F2-BBF0-ED21-01618B106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364" y="1826196"/>
              <a:ext cx="5191848" cy="4517287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F8C5AD9-39BD-615E-76F8-C2B9E6AF0003}"/>
                </a:ext>
              </a:extLst>
            </p:cNvPr>
            <p:cNvGrpSpPr/>
            <p:nvPr/>
          </p:nvGrpSpPr>
          <p:grpSpPr>
            <a:xfrm>
              <a:off x="4328808" y="3099293"/>
              <a:ext cx="1342417" cy="1031999"/>
              <a:chOff x="4328808" y="3099293"/>
              <a:chExt cx="1342417" cy="1031999"/>
            </a:xfrm>
          </p:grpSpPr>
          <p:sp>
            <p:nvSpPr>
              <p:cNvPr id="19" name="오른쪽 화살표[R] 18">
                <a:extLst>
                  <a:ext uri="{FF2B5EF4-FFF2-40B4-BE49-F238E27FC236}">
                    <a16:creationId xmlns:a16="http://schemas.microsoft.com/office/drawing/2014/main" id="{869AF07D-2E27-0DFB-03C0-A5AF4F2D1B80}"/>
                  </a:ext>
                </a:extLst>
              </p:cNvPr>
              <p:cNvSpPr/>
              <p:nvPr/>
            </p:nvSpPr>
            <p:spPr>
              <a:xfrm>
                <a:off x="4621985" y="3642678"/>
                <a:ext cx="508921" cy="48861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BM DoHyeon OTF" panose="020B0600000101010101" pitchFamily="34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CA0AA3-8A9F-AB21-E3E5-0C3C42B3D1EA}"/>
                  </a:ext>
                </a:extLst>
              </p:cNvPr>
              <p:cNvSpPr txBox="1"/>
              <p:nvPr/>
            </p:nvSpPr>
            <p:spPr>
              <a:xfrm>
                <a:off x="4328808" y="3099293"/>
                <a:ext cx="13424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3200" dirty="0"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클릭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C87E5CD-D59C-7AED-015D-882775BB1577}"/>
              </a:ext>
            </a:extLst>
          </p:cNvPr>
          <p:cNvSpPr txBox="1"/>
          <p:nvPr/>
        </p:nvSpPr>
        <p:spPr>
          <a:xfrm>
            <a:off x="2743200" y="1721955"/>
            <a:ext cx="6303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>
              <a:latin typeface="BM DoHyeon OTF" panose="020B06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E7ED56C-3C68-077B-8569-324ECF5C5FFE}"/>
              </a:ext>
            </a:extLst>
          </p:cNvPr>
          <p:cNvGrpSpPr/>
          <p:nvPr/>
        </p:nvGrpSpPr>
        <p:grpSpPr>
          <a:xfrm>
            <a:off x="6708975" y="2199650"/>
            <a:ext cx="4786477" cy="3792077"/>
            <a:chOff x="6475576" y="2291011"/>
            <a:chExt cx="4786477" cy="378675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CF23AF1-2664-C63A-8116-DE92E098E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83" t="2000" r="3077" b="2459"/>
            <a:stretch/>
          </p:blipFill>
          <p:spPr>
            <a:xfrm>
              <a:off x="6475576" y="2291011"/>
              <a:ext cx="3754661" cy="37867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2" name="오른쪽 화살표[R] 31">
              <a:extLst>
                <a:ext uri="{FF2B5EF4-FFF2-40B4-BE49-F238E27FC236}">
                  <a16:creationId xmlns:a16="http://schemas.microsoft.com/office/drawing/2014/main" id="{59C93FF8-4B69-3194-3EBB-70EF1F5550DC}"/>
                </a:ext>
              </a:extLst>
            </p:cNvPr>
            <p:cNvSpPr/>
            <p:nvPr/>
          </p:nvSpPr>
          <p:spPr>
            <a:xfrm>
              <a:off x="10753132" y="3679367"/>
              <a:ext cx="508921" cy="48861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BM DoHyeon OTF" panose="020B0600000101010101" pitchFamily="34" charset="-127"/>
              </a:endParaRPr>
            </a:p>
          </p:txBody>
        </p:sp>
      </p:grpSp>
      <p:sp>
        <p:nvSpPr>
          <p:cNvPr id="38" name="액자 37">
            <a:extLst>
              <a:ext uri="{FF2B5EF4-FFF2-40B4-BE49-F238E27FC236}">
                <a16:creationId xmlns:a16="http://schemas.microsoft.com/office/drawing/2014/main" id="{E549983C-EDFC-6040-FBE5-E35A63F0A52C}"/>
              </a:ext>
            </a:extLst>
          </p:cNvPr>
          <p:cNvSpPr/>
          <p:nvPr/>
        </p:nvSpPr>
        <p:spPr>
          <a:xfrm>
            <a:off x="3663796" y="5152471"/>
            <a:ext cx="700255" cy="56395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9CAEB74-0C5A-209F-7C23-3E4216106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66" y="5434447"/>
            <a:ext cx="915829" cy="91582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561A8DA-4288-DC06-6D74-AAF82770AD9F}"/>
              </a:ext>
            </a:extLst>
          </p:cNvPr>
          <p:cNvGrpSpPr/>
          <p:nvPr/>
        </p:nvGrpSpPr>
        <p:grpSpPr>
          <a:xfrm>
            <a:off x="1" y="0"/>
            <a:ext cx="1659575" cy="6858000"/>
            <a:chOff x="1" y="0"/>
            <a:chExt cx="1659575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5BDB9F-4BB1-A8E3-E25C-F161881DE6AC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3D 안경 윤곽선">
              <a:extLst>
                <a:ext uri="{FF2B5EF4-FFF2-40B4-BE49-F238E27FC236}">
                  <a16:creationId xmlns:a16="http://schemas.microsoft.com/office/drawing/2014/main" id="{4F24A4C7-D97A-8874-1F65-9DECE0A4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지속적인 개선 윤곽선">
              <a:extLst>
                <a:ext uri="{FF2B5EF4-FFF2-40B4-BE49-F238E27FC236}">
                  <a16:creationId xmlns:a16="http://schemas.microsoft.com/office/drawing/2014/main" id="{DA391BAA-264C-FC3F-DAB3-4C0AD5CEB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톱니바퀴 윤곽선">
              <a:extLst>
                <a:ext uri="{FF2B5EF4-FFF2-40B4-BE49-F238E27FC236}">
                  <a16:creationId xmlns:a16="http://schemas.microsoft.com/office/drawing/2014/main" id="{E4CDCDAF-55F7-4FB6-B459-C625CD228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96465D28-65C0-D585-ED09-92C89D2E4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606" y="1567135"/>
              <a:ext cx="1536970" cy="1041840"/>
            </a:xfrm>
            <a:prstGeom prst="rect">
              <a:avLst/>
            </a:prstGeom>
          </p:spPr>
        </p:pic>
        <p:pic>
          <p:nvPicPr>
            <p:cNvPr id="11" name="그래픽 10" descr="전구 및 기어  윤곽선">
              <a:extLst>
                <a:ext uri="{FF2B5EF4-FFF2-40B4-BE49-F238E27FC236}">
                  <a16:creationId xmlns:a16="http://schemas.microsoft.com/office/drawing/2014/main" id="{FCE1B9E8-5D1F-7599-DC96-98FEF0BD8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서버 윤곽선">
              <a:extLst>
                <a:ext uri="{FF2B5EF4-FFF2-40B4-BE49-F238E27FC236}">
                  <a16:creationId xmlns:a16="http://schemas.microsoft.com/office/drawing/2014/main" id="{42378E89-4767-F292-EBCF-CDE7297C8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F740C1-370C-2CC2-3C1A-367F499FDEB9}"/>
              </a:ext>
            </a:extLst>
          </p:cNvPr>
          <p:cNvSpPr txBox="1"/>
          <p:nvPr/>
        </p:nvSpPr>
        <p:spPr>
          <a:xfrm>
            <a:off x="1832548" y="1136365"/>
            <a:ext cx="12512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당일의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식단 확인 및 업로드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2CE37C2-491F-9E43-1230-CC3DC84A51E3}"/>
              </a:ext>
            </a:extLst>
          </p:cNvPr>
          <p:cNvCxnSpPr>
            <a:cxnSpLocks/>
          </p:cNvCxnSpPr>
          <p:nvPr/>
        </p:nvCxnSpPr>
        <p:spPr>
          <a:xfrm>
            <a:off x="1832549" y="728458"/>
            <a:ext cx="244244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BE6CCE3-FFC7-CC31-90C1-E9632E04396C}"/>
              </a:ext>
            </a:extLst>
          </p:cNvPr>
          <p:cNvSpPr txBox="1"/>
          <p:nvPr/>
        </p:nvSpPr>
        <p:spPr>
          <a:xfrm>
            <a:off x="1832549" y="254764"/>
            <a:ext cx="84642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서비스 소개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38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다른, 그릇이(가) 표시된 사진&#10;&#10;자동 생성된 설명">
            <a:extLst>
              <a:ext uri="{FF2B5EF4-FFF2-40B4-BE49-F238E27FC236}">
                <a16:creationId xmlns:a16="http://schemas.microsoft.com/office/drawing/2014/main" id="{CDAC80B3-272B-F28E-70FE-B2EF19E8C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" t="3561" r="1503" b="3955"/>
          <a:stretch/>
        </p:blipFill>
        <p:spPr>
          <a:xfrm>
            <a:off x="1785730" y="2745840"/>
            <a:ext cx="2170044" cy="2103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869AF07D-2E27-0DFB-03C0-A5AF4F2D1B80}"/>
              </a:ext>
            </a:extLst>
          </p:cNvPr>
          <p:cNvSpPr/>
          <p:nvPr/>
        </p:nvSpPr>
        <p:spPr>
          <a:xfrm>
            <a:off x="4299080" y="3984625"/>
            <a:ext cx="508921" cy="488614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CA0AA3-8A9F-AB21-E3E5-0C3C42B3D1EA}"/>
              </a:ext>
            </a:extLst>
          </p:cNvPr>
          <p:cNvSpPr txBox="1"/>
          <p:nvPr/>
        </p:nvSpPr>
        <p:spPr>
          <a:xfrm>
            <a:off x="3989672" y="3279339"/>
            <a:ext cx="1342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클릭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87E5CD-D59C-7AED-015D-882775BB1577}"/>
              </a:ext>
            </a:extLst>
          </p:cNvPr>
          <p:cNvSpPr txBox="1"/>
          <p:nvPr/>
        </p:nvSpPr>
        <p:spPr>
          <a:xfrm>
            <a:off x="2743200" y="1721955"/>
            <a:ext cx="6303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>
              <a:latin typeface="BM DoHyeon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CA074E-17EE-61AC-428F-31BB9D04A7FD}"/>
              </a:ext>
            </a:extLst>
          </p:cNvPr>
          <p:cNvSpPr txBox="1"/>
          <p:nvPr/>
        </p:nvSpPr>
        <p:spPr>
          <a:xfrm>
            <a:off x="2743200" y="1721955"/>
            <a:ext cx="6303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>
              <a:latin typeface="BM DoHyeon OTF" panose="020B0600000101010101" pitchFamily="34" charset="-127"/>
            </a:endParaRP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F0404D3-C216-4563-BB50-828A542C4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615" y="1853743"/>
            <a:ext cx="6762208" cy="4261764"/>
          </a:xfrm>
          <a:prstGeom prst="rect">
            <a:avLst/>
          </a:prstGeo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B7359C1A-F468-804B-8259-7EEF58200D7D}"/>
              </a:ext>
            </a:extLst>
          </p:cNvPr>
          <p:cNvSpPr/>
          <p:nvPr/>
        </p:nvSpPr>
        <p:spPr>
          <a:xfrm>
            <a:off x="3389913" y="4370780"/>
            <a:ext cx="616391" cy="47817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60A5A2F-4A0C-6A8A-C6B1-879E94CEB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61" y="4690853"/>
            <a:ext cx="915829" cy="91582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644A2C2-413E-34C4-DA5E-D71BF2DCFD41}"/>
              </a:ext>
            </a:extLst>
          </p:cNvPr>
          <p:cNvGrpSpPr/>
          <p:nvPr/>
        </p:nvGrpSpPr>
        <p:grpSpPr>
          <a:xfrm>
            <a:off x="1" y="0"/>
            <a:ext cx="1659575" cy="6858000"/>
            <a:chOff x="1" y="0"/>
            <a:chExt cx="1659575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AC4031-FB6F-3495-7E17-6AC96E644259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3D 안경 윤곽선">
              <a:extLst>
                <a:ext uri="{FF2B5EF4-FFF2-40B4-BE49-F238E27FC236}">
                  <a16:creationId xmlns:a16="http://schemas.microsoft.com/office/drawing/2014/main" id="{460C51F1-402F-0824-B1F2-88468F70E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지속적인 개선 윤곽선">
              <a:extLst>
                <a:ext uri="{FF2B5EF4-FFF2-40B4-BE49-F238E27FC236}">
                  <a16:creationId xmlns:a16="http://schemas.microsoft.com/office/drawing/2014/main" id="{FB60544D-DDC0-E4AA-0879-536BFCF2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톱니바퀴 윤곽선">
              <a:extLst>
                <a:ext uri="{FF2B5EF4-FFF2-40B4-BE49-F238E27FC236}">
                  <a16:creationId xmlns:a16="http://schemas.microsoft.com/office/drawing/2014/main" id="{958A1251-0D54-5AC1-CCAD-B4687C596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C691E4A6-BC54-4A3B-6288-3AFFD91B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606" y="1567135"/>
              <a:ext cx="1536970" cy="1041840"/>
            </a:xfrm>
            <a:prstGeom prst="rect">
              <a:avLst/>
            </a:prstGeom>
          </p:spPr>
        </p:pic>
        <p:pic>
          <p:nvPicPr>
            <p:cNvPr id="13" name="그래픽 12" descr="전구 및 기어  윤곽선">
              <a:extLst>
                <a:ext uri="{FF2B5EF4-FFF2-40B4-BE49-F238E27FC236}">
                  <a16:creationId xmlns:a16="http://schemas.microsoft.com/office/drawing/2014/main" id="{471E6BEB-94ED-CC55-1FFD-5D186A48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서버 윤곽선">
              <a:extLst>
                <a:ext uri="{FF2B5EF4-FFF2-40B4-BE49-F238E27FC236}">
                  <a16:creationId xmlns:a16="http://schemas.microsoft.com/office/drawing/2014/main" id="{7D2A9452-49EC-32FC-4F6F-4E2C63A97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</p:grp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4DFFAF7-E1DA-27C7-B34D-22661362C41D}"/>
              </a:ext>
            </a:extLst>
          </p:cNvPr>
          <p:cNvCxnSpPr>
            <a:cxnSpLocks/>
          </p:cNvCxnSpPr>
          <p:nvPr/>
        </p:nvCxnSpPr>
        <p:spPr>
          <a:xfrm>
            <a:off x="1832549" y="728458"/>
            <a:ext cx="244244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DF4EBC-E284-738E-5AF1-10F25F474909}"/>
              </a:ext>
            </a:extLst>
          </p:cNvPr>
          <p:cNvSpPr txBox="1"/>
          <p:nvPr/>
        </p:nvSpPr>
        <p:spPr>
          <a:xfrm>
            <a:off x="1832549" y="254764"/>
            <a:ext cx="84642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서비스 소개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71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6BD877-AB00-8D9A-7125-45C750A5DE16}"/>
              </a:ext>
            </a:extLst>
          </p:cNvPr>
          <p:cNvGrpSpPr/>
          <p:nvPr/>
        </p:nvGrpSpPr>
        <p:grpSpPr>
          <a:xfrm>
            <a:off x="1164608" y="2006975"/>
            <a:ext cx="5783028" cy="4517287"/>
            <a:chOff x="1109167" y="3731636"/>
            <a:chExt cx="5783028" cy="45172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86B88C-16F2-BBF0-ED21-01618B106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9167" y="3731636"/>
              <a:ext cx="5191848" cy="4517287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F8C5AD9-39BD-615E-76F8-C2B9E6AF0003}"/>
                </a:ext>
              </a:extLst>
            </p:cNvPr>
            <p:cNvGrpSpPr/>
            <p:nvPr/>
          </p:nvGrpSpPr>
          <p:grpSpPr>
            <a:xfrm>
              <a:off x="5549778" y="5223999"/>
              <a:ext cx="1342417" cy="1076254"/>
              <a:chOff x="5549778" y="5223999"/>
              <a:chExt cx="1342417" cy="1076254"/>
            </a:xfrm>
          </p:grpSpPr>
          <p:sp>
            <p:nvSpPr>
              <p:cNvPr id="19" name="오른쪽 화살표[R] 18">
                <a:extLst>
                  <a:ext uri="{FF2B5EF4-FFF2-40B4-BE49-F238E27FC236}">
                    <a16:creationId xmlns:a16="http://schemas.microsoft.com/office/drawing/2014/main" id="{869AF07D-2E27-0DFB-03C0-A5AF4F2D1B80}"/>
                  </a:ext>
                </a:extLst>
              </p:cNvPr>
              <p:cNvSpPr/>
              <p:nvPr/>
            </p:nvSpPr>
            <p:spPr>
              <a:xfrm>
                <a:off x="5784858" y="5811639"/>
                <a:ext cx="508921" cy="48861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BM DoHyeon OTF" panose="020B0600000101010101" pitchFamily="34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CA0AA3-8A9F-AB21-E3E5-0C3C42B3D1EA}"/>
                  </a:ext>
                </a:extLst>
              </p:cNvPr>
              <p:cNvSpPr txBox="1"/>
              <p:nvPr/>
            </p:nvSpPr>
            <p:spPr>
              <a:xfrm>
                <a:off x="5549778" y="5223999"/>
                <a:ext cx="13424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3200" dirty="0"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클릭</a:t>
                </a:r>
              </a:p>
            </p:txBody>
          </p:sp>
        </p:grpSp>
      </p:grpSp>
      <p:pic>
        <p:nvPicPr>
          <p:cNvPr id="29" name="Object 8">
            <a:extLst>
              <a:ext uri="{FF2B5EF4-FFF2-40B4-BE49-F238E27FC236}">
                <a16:creationId xmlns:a16="http://schemas.microsoft.com/office/drawing/2014/main" id="{28323CBF-F99B-E74D-BACB-FF61AB286A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94672" y="-3046028"/>
            <a:ext cx="2618146" cy="12816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04C590-0938-7F52-570A-A64112D8F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" t="2272" r="2198" b="1903"/>
          <a:stretch/>
        </p:blipFill>
        <p:spPr>
          <a:xfrm>
            <a:off x="7402587" y="2340444"/>
            <a:ext cx="3905064" cy="3850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EE817829-CBCE-6638-6EAB-EEB0154C5A12}"/>
              </a:ext>
            </a:extLst>
          </p:cNvPr>
          <p:cNvSpPr/>
          <p:nvPr/>
        </p:nvSpPr>
        <p:spPr>
          <a:xfrm>
            <a:off x="2701578" y="3503311"/>
            <a:ext cx="1077046" cy="83898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ADCCB09-6D04-32F3-6E23-862EB4D83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5346">
            <a:off x="2210056" y="4095772"/>
            <a:ext cx="915829" cy="91582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D362A7A-52AB-796E-CEB4-9566CF4B7C6D}"/>
              </a:ext>
            </a:extLst>
          </p:cNvPr>
          <p:cNvGrpSpPr/>
          <p:nvPr/>
        </p:nvGrpSpPr>
        <p:grpSpPr>
          <a:xfrm>
            <a:off x="1" y="0"/>
            <a:ext cx="1659575" cy="6858000"/>
            <a:chOff x="1" y="0"/>
            <a:chExt cx="1659575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5A32B1-8CC5-DA95-B606-50F42085C566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3D 안경 윤곽선">
              <a:extLst>
                <a:ext uri="{FF2B5EF4-FFF2-40B4-BE49-F238E27FC236}">
                  <a16:creationId xmlns:a16="http://schemas.microsoft.com/office/drawing/2014/main" id="{D184C2D1-3202-1C2B-73B8-BE3A28FF4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지속적인 개선 윤곽선">
              <a:extLst>
                <a:ext uri="{FF2B5EF4-FFF2-40B4-BE49-F238E27FC236}">
                  <a16:creationId xmlns:a16="http://schemas.microsoft.com/office/drawing/2014/main" id="{648F23B5-8522-48EE-4195-6726B4E9D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톱니바퀴 윤곽선">
              <a:extLst>
                <a:ext uri="{FF2B5EF4-FFF2-40B4-BE49-F238E27FC236}">
                  <a16:creationId xmlns:a16="http://schemas.microsoft.com/office/drawing/2014/main" id="{92BBD6FD-6E18-047F-FE26-67CFCD735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1FDB42DA-9D71-E5C9-371A-DDFDB8D16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06" y="1567135"/>
              <a:ext cx="1536970" cy="1041840"/>
            </a:xfrm>
            <a:prstGeom prst="rect">
              <a:avLst/>
            </a:prstGeom>
          </p:spPr>
        </p:pic>
        <p:pic>
          <p:nvPicPr>
            <p:cNvPr id="11" name="그래픽 10" descr="전구 및 기어  윤곽선">
              <a:extLst>
                <a:ext uri="{FF2B5EF4-FFF2-40B4-BE49-F238E27FC236}">
                  <a16:creationId xmlns:a16="http://schemas.microsoft.com/office/drawing/2014/main" id="{78285690-5001-C734-80A2-81BED98E0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서버 윤곽선">
              <a:extLst>
                <a:ext uri="{FF2B5EF4-FFF2-40B4-BE49-F238E27FC236}">
                  <a16:creationId xmlns:a16="http://schemas.microsoft.com/office/drawing/2014/main" id="{576C2F13-C156-6648-DF33-9712F0DC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</p:grp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1837BB5-5102-4010-3C09-643BBA3CCCC6}"/>
              </a:ext>
            </a:extLst>
          </p:cNvPr>
          <p:cNvCxnSpPr>
            <a:cxnSpLocks/>
          </p:cNvCxnSpPr>
          <p:nvPr/>
        </p:nvCxnSpPr>
        <p:spPr>
          <a:xfrm>
            <a:off x="1832549" y="728458"/>
            <a:ext cx="244244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12ACFD-CC99-2522-8FBF-4C263493C4B7}"/>
              </a:ext>
            </a:extLst>
          </p:cNvPr>
          <p:cNvSpPr txBox="1"/>
          <p:nvPr/>
        </p:nvSpPr>
        <p:spPr>
          <a:xfrm>
            <a:off x="1832549" y="254764"/>
            <a:ext cx="84642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서비스 소개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46AFA-0E72-4D2F-1858-414025AC11B6}"/>
              </a:ext>
            </a:extLst>
          </p:cNvPr>
          <p:cNvSpPr txBox="1"/>
          <p:nvPr/>
        </p:nvSpPr>
        <p:spPr>
          <a:xfrm>
            <a:off x="1832548" y="1136365"/>
            <a:ext cx="12512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이미지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정보 확대 </a:t>
            </a:r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모달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37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5192B2-0E2C-5204-56B0-625322058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1" t="3260" r="9742" b="3564"/>
          <a:stretch/>
        </p:blipFill>
        <p:spPr>
          <a:xfrm>
            <a:off x="2228044" y="2137894"/>
            <a:ext cx="4710515" cy="45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1416BDD-AB1D-D061-0850-AF6F0B7E1FE5}"/>
              </a:ext>
            </a:extLst>
          </p:cNvPr>
          <p:cNvGrpSpPr/>
          <p:nvPr/>
        </p:nvGrpSpPr>
        <p:grpSpPr>
          <a:xfrm>
            <a:off x="1" y="0"/>
            <a:ext cx="1659575" cy="6858000"/>
            <a:chOff x="1" y="0"/>
            <a:chExt cx="1659575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1408B6D-1876-4D1C-2E5C-70ADDC615947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5" name="그래픽 4" descr="3D 안경 윤곽선">
              <a:extLst>
                <a:ext uri="{FF2B5EF4-FFF2-40B4-BE49-F238E27FC236}">
                  <a16:creationId xmlns:a16="http://schemas.microsoft.com/office/drawing/2014/main" id="{7E984821-C0DC-A81B-E0B7-D9B7527A7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6" name="그래픽 5" descr="지속적인 개선 윤곽선">
              <a:extLst>
                <a:ext uri="{FF2B5EF4-FFF2-40B4-BE49-F238E27FC236}">
                  <a16:creationId xmlns:a16="http://schemas.microsoft.com/office/drawing/2014/main" id="{D53C4D59-973E-C340-3857-9D683C796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톱니바퀴 윤곽선">
              <a:extLst>
                <a:ext uri="{FF2B5EF4-FFF2-40B4-BE49-F238E27FC236}">
                  <a16:creationId xmlns:a16="http://schemas.microsoft.com/office/drawing/2014/main" id="{4FAB6F38-4CC0-1CED-096E-61287B125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ADC06DBF-E308-3833-8840-E306669CF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06" y="1567135"/>
              <a:ext cx="1536970" cy="1041840"/>
            </a:xfrm>
            <a:prstGeom prst="rect">
              <a:avLst/>
            </a:prstGeom>
          </p:spPr>
        </p:pic>
        <p:pic>
          <p:nvPicPr>
            <p:cNvPr id="9" name="그래픽 8" descr="전구 및 기어  윤곽선">
              <a:extLst>
                <a:ext uri="{FF2B5EF4-FFF2-40B4-BE49-F238E27FC236}">
                  <a16:creationId xmlns:a16="http://schemas.microsoft.com/office/drawing/2014/main" id="{90D5BA49-060A-EBF6-DB4F-286894F5F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서버 윤곽선">
              <a:extLst>
                <a:ext uri="{FF2B5EF4-FFF2-40B4-BE49-F238E27FC236}">
                  <a16:creationId xmlns:a16="http://schemas.microsoft.com/office/drawing/2014/main" id="{052FA1F4-B8A5-8F60-EB50-CA040A85E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</p:grp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99DD555-E064-24E6-A7DE-43E8AAEF103C}"/>
              </a:ext>
            </a:extLst>
          </p:cNvPr>
          <p:cNvCxnSpPr>
            <a:cxnSpLocks/>
          </p:cNvCxnSpPr>
          <p:nvPr/>
        </p:nvCxnSpPr>
        <p:spPr>
          <a:xfrm>
            <a:off x="1832549" y="728458"/>
            <a:ext cx="244244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3F0444-2822-FC08-6F79-1716E635097A}"/>
              </a:ext>
            </a:extLst>
          </p:cNvPr>
          <p:cNvSpPr txBox="1"/>
          <p:nvPr/>
        </p:nvSpPr>
        <p:spPr>
          <a:xfrm>
            <a:off x="1832549" y="254764"/>
            <a:ext cx="84642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서비스 소개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22860-B723-A20B-23B2-ADF7DDDEF2A5}"/>
              </a:ext>
            </a:extLst>
          </p:cNvPr>
          <p:cNvSpPr txBox="1"/>
          <p:nvPr/>
        </p:nvSpPr>
        <p:spPr>
          <a:xfrm>
            <a:off x="1832548" y="1136365"/>
            <a:ext cx="12512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차트를 활용한 정보 시각화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785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D7FD95-9A7A-4EA7-D99D-0EC0FDE60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68" y="2264945"/>
            <a:ext cx="10063391" cy="4365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CF4447-3C02-417C-5B4C-A7CADA487D04}"/>
              </a:ext>
            </a:extLst>
          </p:cNvPr>
          <p:cNvSpPr txBox="1"/>
          <p:nvPr/>
        </p:nvSpPr>
        <p:spPr>
          <a:xfrm>
            <a:off x="1959076" y="1272770"/>
            <a:ext cx="734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과거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해당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날짜의 식사 정보 확인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C2F7DC2-B17B-97A0-0161-85122AEF266C}"/>
              </a:ext>
            </a:extLst>
          </p:cNvPr>
          <p:cNvSpPr/>
          <p:nvPr/>
        </p:nvSpPr>
        <p:spPr>
          <a:xfrm>
            <a:off x="8567803" y="2989902"/>
            <a:ext cx="1565753" cy="44615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52095B-7BFE-40DF-82F1-8C27251C128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434244" y="3212981"/>
            <a:ext cx="2133559" cy="89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액자 15">
            <a:extLst>
              <a:ext uri="{FF2B5EF4-FFF2-40B4-BE49-F238E27FC236}">
                <a16:creationId xmlns:a16="http://schemas.microsoft.com/office/drawing/2014/main" id="{ABA2F081-F389-32F2-21BD-7A22CC550124}"/>
              </a:ext>
            </a:extLst>
          </p:cNvPr>
          <p:cNvSpPr/>
          <p:nvPr/>
        </p:nvSpPr>
        <p:spPr>
          <a:xfrm>
            <a:off x="5678415" y="3993776"/>
            <a:ext cx="1031667" cy="73999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C3DEC6-7706-9596-CFFE-2798F723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329" y="4456556"/>
            <a:ext cx="915829" cy="91582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59D4375-7A14-B875-6C1D-053BFFE00336}"/>
              </a:ext>
            </a:extLst>
          </p:cNvPr>
          <p:cNvGrpSpPr/>
          <p:nvPr/>
        </p:nvGrpSpPr>
        <p:grpSpPr>
          <a:xfrm>
            <a:off x="1" y="0"/>
            <a:ext cx="1659575" cy="6858000"/>
            <a:chOff x="1" y="0"/>
            <a:chExt cx="1659575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7B107D4-1AA5-CFB6-9A22-CC6C5E827C48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11" name="그래픽 10" descr="3D 안경 윤곽선">
              <a:extLst>
                <a:ext uri="{FF2B5EF4-FFF2-40B4-BE49-F238E27FC236}">
                  <a16:creationId xmlns:a16="http://schemas.microsoft.com/office/drawing/2014/main" id="{78E5E802-AC90-BD19-A46A-4D34E480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지속적인 개선 윤곽선">
              <a:extLst>
                <a:ext uri="{FF2B5EF4-FFF2-40B4-BE49-F238E27FC236}">
                  <a16:creationId xmlns:a16="http://schemas.microsoft.com/office/drawing/2014/main" id="{844401F4-0F61-31C7-E8A0-6E72DBE90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톱니바퀴 윤곽선">
              <a:extLst>
                <a:ext uri="{FF2B5EF4-FFF2-40B4-BE49-F238E27FC236}">
                  <a16:creationId xmlns:a16="http://schemas.microsoft.com/office/drawing/2014/main" id="{79F250C3-6C58-588C-0483-F1886CE15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9DC14125-E76D-8199-EF1C-8AFC11D9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606" y="1567135"/>
              <a:ext cx="1536970" cy="1041840"/>
            </a:xfrm>
            <a:prstGeom prst="rect">
              <a:avLst/>
            </a:prstGeom>
          </p:spPr>
        </p:pic>
        <p:pic>
          <p:nvPicPr>
            <p:cNvPr id="18" name="그래픽 17" descr="전구 및 기어  윤곽선">
              <a:extLst>
                <a:ext uri="{FF2B5EF4-FFF2-40B4-BE49-F238E27FC236}">
                  <a16:creationId xmlns:a16="http://schemas.microsoft.com/office/drawing/2014/main" id="{3DD8641E-6B6D-341F-77A2-8249EE47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9" name="그래픽 18" descr="서버 윤곽선">
              <a:extLst>
                <a:ext uri="{FF2B5EF4-FFF2-40B4-BE49-F238E27FC236}">
                  <a16:creationId xmlns:a16="http://schemas.microsoft.com/office/drawing/2014/main" id="{69586B5F-1733-93F0-6812-ABF3D7856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</p:grp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7A93920-20BB-D091-EDDF-461FCBD88C17}"/>
              </a:ext>
            </a:extLst>
          </p:cNvPr>
          <p:cNvCxnSpPr>
            <a:cxnSpLocks/>
          </p:cNvCxnSpPr>
          <p:nvPr/>
        </p:nvCxnSpPr>
        <p:spPr>
          <a:xfrm>
            <a:off x="1832549" y="728458"/>
            <a:ext cx="244244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C89B9C-5983-C753-6DE0-367E81F53359}"/>
              </a:ext>
            </a:extLst>
          </p:cNvPr>
          <p:cNvSpPr txBox="1"/>
          <p:nvPr/>
        </p:nvSpPr>
        <p:spPr>
          <a:xfrm>
            <a:off x="1832549" y="254764"/>
            <a:ext cx="84642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서비스 소개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041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298041B-86AD-5F97-27B4-ED10F4211BCB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AEE0C1-9882-E40F-6494-6B42EDB6CF51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D1830F-BAF2-399B-2738-F8A334CAE08F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8" name="그래픽 7" descr="3D 안경 윤곽선">
              <a:extLst>
                <a:ext uri="{FF2B5EF4-FFF2-40B4-BE49-F238E27FC236}">
                  <a16:creationId xmlns:a16="http://schemas.microsoft.com/office/drawing/2014/main" id="{49BC6561-C5B6-6D45-EB47-03B9E7DAE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지속적인 개선 윤곽선">
              <a:extLst>
                <a:ext uri="{FF2B5EF4-FFF2-40B4-BE49-F238E27FC236}">
                  <a16:creationId xmlns:a16="http://schemas.microsoft.com/office/drawing/2014/main" id="{E7BE34FE-BD07-A4D4-726C-BF36C4697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서버 윤곽선">
              <a:extLst>
                <a:ext uri="{FF2B5EF4-FFF2-40B4-BE49-F238E27FC236}">
                  <a16:creationId xmlns:a16="http://schemas.microsoft.com/office/drawing/2014/main" id="{50770FDD-889D-6DCF-2207-6B9606892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DBB2B128-FA1E-9C7C-0FC7-BC4A8BB6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3" name="그래픽 12" descr="전구 및 기어  윤곽선">
              <a:extLst>
                <a:ext uri="{FF2B5EF4-FFF2-40B4-BE49-F238E27FC236}">
                  <a16:creationId xmlns:a16="http://schemas.microsoft.com/office/drawing/2014/main" id="{7B395123-961A-C365-C9F6-8101A1A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톱니바퀴 윤곽선">
              <a:extLst>
                <a:ext uri="{FF2B5EF4-FFF2-40B4-BE49-F238E27FC236}">
                  <a16:creationId xmlns:a16="http://schemas.microsoft.com/office/drawing/2014/main" id="{9E5A0B84-8632-247C-E692-55C73E0A9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94EA37BA-5365-9122-71D6-CCB30523B763}"/>
              </a:ext>
            </a:extLst>
          </p:cNvPr>
          <p:cNvCxnSpPr>
            <a:cxnSpLocks/>
          </p:cNvCxnSpPr>
          <p:nvPr/>
        </p:nvCxnSpPr>
        <p:spPr>
          <a:xfrm>
            <a:off x="1832549" y="728458"/>
            <a:ext cx="244244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00BE61-24B6-B743-5F9B-7EA53D53F7EE}"/>
              </a:ext>
            </a:extLst>
          </p:cNvPr>
          <p:cNvSpPr txBox="1"/>
          <p:nvPr/>
        </p:nvSpPr>
        <p:spPr>
          <a:xfrm>
            <a:off x="1832549" y="254764"/>
            <a:ext cx="846427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System Architecture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C9C5A82-18E8-62D3-889E-A69155F675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6113" y="1332736"/>
            <a:ext cx="6527800" cy="480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3378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7EA370-3947-7A06-1DAC-27232C11E1C0}"/>
              </a:ext>
            </a:extLst>
          </p:cNvPr>
          <p:cNvSpPr txBox="1"/>
          <p:nvPr/>
        </p:nvSpPr>
        <p:spPr>
          <a:xfrm>
            <a:off x="1934122" y="2971800"/>
            <a:ext cx="36190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Front-End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Back-End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8D78E-199E-76D7-1A1F-5F6878FFE081}"/>
              </a:ext>
            </a:extLst>
          </p:cNvPr>
          <p:cNvSpPr txBox="1"/>
          <p:nvPr/>
        </p:nvSpPr>
        <p:spPr>
          <a:xfrm>
            <a:off x="1934122" y="1937408"/>
            <a:ext cx="1396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순서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3A4EF4-446D-1640-A6F7-DCC7F86BDF85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37DE67-21CA-C1DF-F1A3-A9AE6B5F2BC6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13EF03-539F-9A0B-64F8-9559A2C1C0E2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10" name="그래픽 9" descr="3D 안경 윤곽선">
              <a:extLst>
                <a:ext uri="{FF2B5EF4-FFF2-40B4-BE49-F238E27FC236}">
                  <a16:creationId xmlns:a16="http://schemas.microsoft.com/office/drawing/2014/main" id="{93041094-4F54-CC20-7C97-9C85FCE74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지속적인 개선 윤곽선">
              <a:extLst>
                <a:ext uri="{FF2B5EF4-FFF2-40B4-BE49-F238E27FC236}">
                  <a16:creationId xmlns:a16="http://schemas.microsoft.com/office/drawing/2014/main" id="{43CED491-3A16-8F8D-9604-B760CA842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서버 윤곽선">
              <a:extLst>
                <a:ext uri="{FF2B5EF4-FFF2-40B4-BE49-F238E27FC236}">
                  <a16:creationId xmlns:a16="http://schemas.microsoft.com/office/drawing/2014/main" id="{7FCF8989-1074-1A96-D098-971EFF560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7E253FCA-622E-85D5-B9E6-59838C16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4" name="그래픽 13" descr="전구 및 기어  윤곽선">
              <a:extLst>
                <a:ext uri="{FF2B5EF4-FFF2-40B4-BE49-F238E27FC236}">
                  <a16:creationId xmlns:a16="http://schemas.microsoft.com/office/drawing/2014/main" id="{3B4EBD80-F122-F22E-76B7-A8C61DCB6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5" name="그래픽 14" descr="톱니바퀴 윤곽선">
              <a:extLst>
                <a:ext uri="{FF2B5EF4-FFF2-40B4-BE49-F238E27FC236}">
                  <a16:creationId xmlns:a16="http://schemas.microsoft.com/office/drawing/2014/main" id="{A596C43F-6483-FFD9-4224-D93FAF8A1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D4E01C7-E7EA-382E-CC39-44FD3F3C227A}"/>
              </a:ext>
            </a:extLst>
          </p:cNvPr>
          <p:cNvCxnSpPr>
            <a:cxnSpLocks/>
          </p:cNvCxnSpPr>
          <p:nvPr/>
        </p:nvCxnSpPr>
        <p:spPr>
          <a:xfrm>
            <a:off x="1832549" y="728458"/>
            <a:ext cx="193935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951288-DEAC-D024-1533-D9CBDD685F2A}"/>
              </a:ext>
            </a:extLst>
          </p:cNvPr>
          <p:cNvSpPr txBox="1"/>
          <p:nvPr/>
        </p:nvSpPr>
        <p:spPr>
          <a:xfrm>
            <a:off x="1832549" y="254764"/>
            <a:ext cx="207270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기술 설명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71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8">
            <a:extLst>
              <a:ext uri="{FF2B5EF4-FFF2-40B4-BE49-F238E27FC236}">
                <a16:creationId xmlns:a16="http://schemas.microsoft.com/office/drawing/2014/main" id="{28323CBF-F99B-E74D-BACB-FF61AB286A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898" y="1970348"/>
            <a:ext cx="2618146" cy="1281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EA370-3947-7A06-1DAC-27232C11E1C0}"/>
              </a:ext>
            </a:extLst>
          </p:cNvPr>
          <p:cNvSpPr txBox="1"/>
          <p:nvPr/>
        </p:nvSpPr>
        <p:spPr>
          <a:xfrm>
            <a:off x="1909332" y="1963285"/>
            <a:ext cx="565986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기술 스택 선정</a:t>
            </a: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이유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Convention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문서화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공통 부분 추상화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반응형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이미지 분석 페이지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AAE77E-9EE1-A50C-7510-A698D3D0D4B9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14E307-D1AE-7B19-49EE-FE79A74BBD9C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4D3D92-5A4D-5D4E-371C-98F91CE049FB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9" name="그래픽 8" descr="3D 안경 윤곽선">
              <a:extLst>
                <a:ext uri="{FF2B5EF4-FFF2-40B4-BE49-F238E27FC236}">
                  <a16:creationId xmlns:a16="http://schemas.microsoft.com/office/drawing/2014/main" id="{E02BDECE-A6D1-58D4-E10C-9807954BE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지속적인 개선 윤곽선">
              <a:extLst>
                <a:ext uri="{FF2B5EF4-FFF2-40B4-BE49-F238E27FC236}">
                  <a16:creationId xmlns:a16="http://schemas.microsoft.com/office/drawing/2014/main" id="{E64E4444-D628-7A44-0CE0-83FB048E9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서버 윤곽선">
              <a:extLst>
                <a:ext uri="{FF2B5EF4-FFF2-40B4-BE49-F238E27FC236}">
                  <a16:creationId xmlns:a16="http://schemas.microsoft.com/office/drawing/2014/main" id="{8611CD10-ABDF-07BB-644D-718E466E6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69866692-CC17-9118-FA52-7D76AF7CB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3" name="그래픽 12" descr="전구 및 기어  윤곽선">
              <a:extLst>
                <a:ext uri="{FF2B5EF4-FFF2-40B4-BE49-F238E27FC236}">
                  <a16:creationId xmlns:a16="http://schemas.microsoft.com/office/drawing/2014/main" id="{B41378E1-A5E2-3126-8B0F-EA3ECDB2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톱니바퀴 윤곽선">
              <a:extLst>
                <a:ext uri="{FF2B5EF4-FFF2-40B4-BE49-F238E27FC236}">
                  <a16:creationId xmlns:a16="http://schemas.microsoft.com/office/drawing/2014/main" id="{8ACE67CF-AC5A-2BDD-44FA-BA4B9469B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405A386C-BB73-76F2-1C45-9332DB219E1B}"/>
              </a:ext>
            </a:extLst>
          </p:cNvPr>
          <p:cNvCxnSpPr>
            <a:cxnSpLocks/>
          </p:cNvCxnSpPr>
          <p:nvPr/>
        </p:nvCxnSpPr>
        <p:spPr>
          <a:xfrm>
            <a:off x="1779490" y="768601"/>
            <a:ext cx="245617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C80C81-073E-CB91-4F87-7E8A814D9131}"/>
              </a:ext>
            </a:extLst>
          </p:cNvPr>
          <p:cNvSpPr txBox="1"/>
          <p:nvPr/>
        </p:nvSpPr>
        <p:spPr>
          <a:xfrm>
            <a:off x="1832549" y="254764"/>
            <a:ext cx="311198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Front-End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04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6CB7EBB-8C07-38E4-3545-C5493C871CE4}"/>
              </a:ext>
            </a:extLst>
          </p:cNvPr>
          <p:cNvCxnSpPr>
            <a:cxnSpLocks/>
          </p:cNvCxnSpPr>
          <p:nvPr/>
        </p:nvCxnSpPr>
        <p:spPr>
          <a:xfrm>
            <a:off x="1909334" y="674024"/>
            <a:ext cx="38526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0F0B49-B079-1483-FBA1-E1BEB9630C28}"/>
              </a:ext>
            </a:extLst>
          </p:cNvPr>
          <p:cNvSpPr txBox="1"/>
          <p:nvPr/>
        </p:nvSpPr>
        <p:spPr>
          <a:xfrm>
            <a:off x="1746493" y="134308"/>
            <a:ext cx="753529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기술 스택 선정</a:t>
            </a:r>
            <a:r>
              <a:rPr kumimoji="1" lang="en-US" altLang="ko-KR" sz="3600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3600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이유</a:t>
            </a:r>
            <a:r>
              <a:rPr kumimoji="1" lang="en-US" altLang="ko-KR" sz="4000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-</a:t>
            </a:r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React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0EC78-C09D-CD63-8C2E-A91F4ED9C5C0}"/>
              </a:ext>
            </a:extLst>
          </p:cNvPr>
          <p:cNvSpPr txBox="1"/>
          <p:nvPr/>
        </p:nvSpPr>
        <p:spPr>
          <a:xfrm>
            <a:off x="7003407" y="2188962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장점</a:t>
            </a:r>
            <a:endParaRPr kumimoji="1" lang="ko-Kore-KR" altLang="en-US" sz="3600" dirty="0">
              <a:solidFill>
                <a:srgbClr val="00B2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F42EB-1576-3CF8-7779-4CFDD5420ACA}"/>
              </a:ext>
            </a:extLst>
          </p:cNvPr>
          <p:cNvSpPr txBox="1"/>
          <p:nvPr/>
        </p:nvSpPr>
        <p:spPr>
          <a:xfrm>
            <a:off x="6969429" y="2978012"/>
            <a:ext cx="593672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Component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기반 </a:t>
            </a:r>
            <a:r>
              <a:rPr kumimoji="1" lang="ko-KR" altLang="en-US" sz="2400" dirty="0">
                <a:solidFill>
                  <a:schemeClr val="accent4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재사용성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↑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VirtualDOM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으로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accent4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DOM </a:t>
            </a:r>
            <a:r>
              <a:rPr kumimoji="1" lang="ko-KR" altLang="en-US" sz="2400" dirty="0">
                <a:solidFill>
                  <a:schemeClr val="accent4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조작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최소화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22CDDD-2CD4-8D23-9B3D-899629FD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57" y="2188962"/>
            <a:ext cx="2892909" cy="251434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7B0FB6D-1204-AB20-5910-19543FC4CBA4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C38ABD-A696-8317-0635-76DD0240CFD2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596C7E-2194-6FAD-C0E7-41B4F95B0C20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3D 안경 윤곽선">
              <a:extLst>
                <a:ext uri="{FF2B5EF4-FFF2-40B4-BE49-F238E27FC236}">
                  <a16:creationId xmlns:a16="http://schemas.microsoft.com/office/drawing/2014/main" id="{1DA1B2AF-F4AC-9142-F5E9-0C704C965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지속적인 개선 윤곽선">
              <a:extLst>
                <a:ext uri="{FF2B5EF4-FFF2-40B4-BE49-F238E27FC236}">
                  <a16:creationId xmlns:a16="http://schemas.microsoft.com/office/drawing/2014/main" id="{003CC105-D5F1-E0B9-FE85-41A7553C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서버 윤곽선">
              <a:extLst>
                <a:ext uri="{FF2B5EF4-FFF2-40B4-BE49-F238E27FC236}">
                  <a16:creationId xmlns:a16="http://schemas.microsoft.com/office/drawing/2014/main" id="{C3DE11B9-ADFE-3B6B-FD68-6DCE7D39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D70E4FF5-D126-ECAA-6CF7-8B3947B79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1" name="그래픽 10" descr="전구 및 기어  윤곽선">
              <a:extLst>
                <a:ext uri="{FF2B5EF4-FFF2-40B4-BE49-F238E27FC236}">
                  <a16:creationId xmlns:a16="http://schemas.microsoft.com/office/drawing/2014/main" id="{BFFE0778-1A2E-AFED-32F4-62A64446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톱니바퀴 윤곽선">
              <a:extLst>
                <a:ext uri="{FF2B5EF4-FFF2-40B4-BE49-F238E27FC236}">
                  <a16:creationId xmlns:a16="http://schemas.microsoft.com/office/drawing/2014/main" id="{B285588B-973F-20D7-670A-60C0D95B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61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6CB7EBB-8C07-38E4-3545-C5493C871CE4}"/>
              </a:ext>
            </a:extLst>
          </p:cNvPr>
          <p:cNvCxnSpPr>
            <a:cxnSpLocks/>
          </p:cNvCxnSpPr>
          <p:nvPr/>
        </p:nvCxnSpPr>
        <p:spPr>
          <a:xfrm>
            <a:off x="2032278" y="728458"/>
            <a:ext cx="2058906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0F0B49-B079-1483-FBA1-E1BEB9630C28}"/>
              </a:ext>
            </a:extLst>
          </p:cNvPr>
          <p:cNvSpPr txBox="1"/>
          <p:nvPr/>
        </p:nvSpPr>
        <p:spPr>
          <a:xfrm>
            <a:off x="2032278" y="254764"/>
            <a:ext cx="304094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팀원 소개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F9C466-DB37-4CBE-6400-0EA41DF7B4A9}"/>
              </a:ext>
            </a:extLst>
          </p:cNvPr>
          <p:cNvGrpSpPr/>
          <p:nvPr/>
        </p:nvGrpSpPr>
        <p:grpSpPr>
          <a:xfrm>
            <a:off x="1" y="0"/>
            <a:ext cx="1536970" cy="6858000"/>
            <a:chOff x="1" y="0"/>
            <a:chExt cx="153697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929510-7799-7561-B514-2335379EE52F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3D 안경 윤곽선">
              <a:extLst>
                <a:ext uri="{FF2B5EF4-FFF2-40B4-BE49-F238E27FC236}">
                  <a16:creationId xmlns:a16="http://schemas.microsoft.com/office/drawing/2014/main" id="{ED03C299-F4F2-EF33-4D90-356F398C0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지속적인 개선 윤곽선">
              <a:extLst>
                <a:ext uri="{FF2B5EF4-FFF2-40B4-BE49-F238E27FC236}">
                  <a16:creationId xmlns:a16="http://schemas.microsoft.com/office/drawing/2014/main" id="{8533B03C-9E0F-39EF-2A38-7817F9C79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톱니바퀴 윤곽선">
              <a:extLst>
                <a:ext uri="{FF2B5EF4-FFF2-40B4-BE49-F238E27FC236}">
                  <a16:creationId xmlns:a16="http://schemas.microsoft.com/office/drawing/2014/main" id="{C07DEDCD-5D8B-4D37-7A35-9994195B3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서버 윤곽선">
              <a:extLst>
                <a:ext uri="{FF2B5EF4-FFF2-40B4-BE49-F238E27FC236}">
                  <a16:creationId xmlns:a16="http://schemas.microsoft.com/office/drawing/2014/main" id="{3A399012-AAF7-A6A0-20B6-3AD248D08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전구 및 기어  윤곽선">
              <a:extLst>
                <a:ext uri="{FF2B5EF4-FFF2-40B4-BE49-F238E27FC236}">
                  <a16:creationId xmlns:a16="http://schemas.microsoft.com/office/drawing/2014/main" id="{52743758-2A84-8556-9822-0835AB6D2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B3BA5E-3702-7CA6-DB3A-9D41CB8EFCF6}"/>
              </a:ext>
            </a:extLst>
          </p:cNvPr>
          <p:cNvGrpSpPr/>
          <p:nvPr/>
        </p:nvGrpSpPr>
        <p:grpSpPr>
          <a:xfrm>
            <a:off x="2607503" y="2073894"/>
            <a:ext cx="2310540" cy="2605658"/>
            <a:chOff x="2669048" y="2291857"/>
            <a:chExt cx="2310540" cy="260565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A0E7608-D199-C7FD-A332-AC3F0947BF9A}"/>
                </a:ext>
              </a:extLst>
            </p:cNvPr>
            <p:cNvSpPr/>
            <p:nvPr/>
          </p:nvSpPr>
          <p:spPr>
            <a:xfrm>
              <a:off x="2873763" y="2291857"/>
              <a:ext cx="1998012" cy="19122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  <a:effectLst>
              <a:softEdge rad="63500"/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9" name="그림 8" descr="인형, 장난감, 하얀색, 마스크이(가) 표시된 사진&#10;&#10;자동 생성된 설명">
              <a:extLst>
                <a:ext uri="{FF2B5EF4-FFF2-40B4-BE49-F238E27FC236}">
                  <a16:creationId xmlns:a16="http://schemas.microsoft.com/office/drawing/2014/main" id="{A64C3621-BA81-BB13-8881-21007A4D2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35318" y="2472207"/>
              <a:ext cx="1778000" cy="1778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955F71-746D-8EC1-7BD1-F78BA4D91873}"/>
                </a:ext>
              </a:extLst>
            </p:cNvPr>
            <p:cNvSpPr txBox="1"/>
            <p:nvPr/>
          </p:nvSpPr>
          <p:spPr>
            <a:xfrm>
              <a:off x="2669048" y="4528183"/>
              <a:ext cx="2310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이충열</a:t>
              </a:r>
              <a:r>
                <a:rPr kumimoji="1"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</a:t>
              </a:r>
              <a:r>
                <a:rPr kumimoji="1" lang="en-US" altLang="ko-KR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/ Back-End</a:t>
              </a:r>
              <a:endPara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005A9A-1239-E4E5-8D00-44255888E47A}"/>
              </a:ext>
            </a:extLst>
          </p:cNvPr>
          <p:cNvGrpSpPr/>
          <p:nvPr/>
        </p:nvGrpSpPr>
        <p:grpSpPr>
          <a:xfrm>
            <a:off x="5315637" y="2143306"/>
            <a:ext cx="2520748" cy="2529972"/>
            <a:chOff x="5145518" y="2372255"/>
            <a:chExt cx="2520748" cy="2529972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7996877-7F08-81DB-7B42-70394D8EA7C0}"/>
                </a:ext>
              </a:extLst>
            </p:cNvPr>
            <p:cNvSpPr/>
            <p:nvPr/>
          </p:nvSpPr>
          <p:spPr>
            <a:xfrm>
              <a:off x="5372271" y="2372255"/>
              <a:ext cx="1998012" cy="19122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  <a:effectLst>
              <a:softEdge rad="63500"/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0AF5211-3D9E-4DB4-E6D4-080374C8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54384" y="2542080"/>
              <a:ext cx="1433783" cy="143378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95B925-E2CB-B6DA-9240-3D7A851FD77E}"/>
                </a:ext>
              </a:extLst>
            </p:cNvPr>
            <p:cNvSpPr txBox="1"/>
            <p:nvPr/>
          </p:nvSpPr>
          <p:spPr>
            <a:xfrm>
              <a:off x="5145518" y="4532895"/>
              <a:ext cx="2520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손효원 </a:t>
              </a:r>
              <a:r>
                <a:rPr kumimoji="1" lang="en-US" altLang="ko-KR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/ Front-End</a:t>
              </a:r>
              <a:endPara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9452917-374F-B22C-F870-56058ADF6412}"/>
              </a:ext>
            </a:extLst>
          </p:cNvPr>
          <p:cNvGrpSpPr/>
          <p:nvPr/>
        </p:nvGrpSpPr>
        <p:grpSpPr>
          <a:xfrm>
            <a:off x="8233979" y="2082853"/>
            <a:ext cx="2678154" cy="2620209"/>
            <a:chOff x="8233979" y="2082853"/>
            <a:chExt cx="2678154" cy="262020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A154AE4-0046-686A-AE7E-ED6284B6D4AB}"/>
                </a:ext>
              </a:extLst>
            </p:cNvPr>
            <p:cNvSpPr/>
            <p:nvPr/>
          </p:nvSpPr>
          <p:spPr>
            <a:xfrm>
              <a:off x="8272561" y="2082853"/>
              <a:ext cx="1998012" cy="19122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  <a:effectLst>
              <a:softEdge rad="63500"/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5ACA6E-E257-60E5-0008-A93988F5511A}"/>
                </a:ext>
              </a:extLst>
            </p:cNvPr>
            <p:cNvSpPr txBox="1"/>
            <p:nvPr/>
          </p:nvSpPr>
          <p:spPr>
            <a:xfrm>
              <a:off x="8233979" y="4333730"/>
              <a:ext cx="2678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박재영</a:t>
              </a:r>
              <a:r>
                <a:rPr kumimoji="1"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</a:t>
              </a:r>
              <a:r>
                <a:rPr kumimoji="1" lang="en-US" altLang="ko-KR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/ Front-End</a:t>
              </a:r>
              <a:endPara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4A9391F-BCC0-CAB8-E95A-8661B962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82567" y="2264640"/>
              <a:ext cx="1778000" cy="177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761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8A0B879-20DE-D327-1166-1EF474B4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037" y="2705571"/>
            <a:ext cx="2547052" cy="2547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3F69B-33BB-9C34-7720-FE258D9BE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22" y="3210612"/>
            <a:ext cx="1536970" cy="1536970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7CDE464-6B78-A33D-3BD0-F7C495C72C69}"/>
              </a:ext>
            </a:extLst>
          </p:cNvPr>
          <p:cNvCxnSpPr/>
          <p:nvPr/>
        </p:nvCxnSpPr>
        <p:spPr>
          <a:xfrm flipV="1">
            <a:off x="2030522" y="1466268"/>
            <a:ext cx="8912507" cy="13536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D3EE740C-EBBB-5DCA-A6BF-9A6B85C6B293}"/>
              </a:ext>
            </a:extLst>
          </p:cNvPr>
          <p:cNvCxnSpPr>
            <a:cxnSpLocks/>
          </p:cNvCxnSpPr>
          <p:nvPr/>
        </p:nvCxnSpPr>
        <p:spPr>
          <a:xfrm>
            <a:off x="2030522" y="5242315"/>
            <a:ext cx="9289518" cy="8684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97078B03-A087-2E16-42F4-F85808FD2BDB}"/>
              </a:ext>
            </a:extLst>
          </p:cNvPr>
          <p:cNvSpPr/>
          <p:nvPr/>
        </p:nvSpPr>
        <p:spPr>
          <a:xfrm>
            <a:off x="3753150" y="3707889"/>
            <a:ext cx="645229" cy="488614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0EC78-C09D-CD63-8C2E-A91F4ED9C5C0}"/>
              </a:ext>
            </a:extLst>
          </p:cNvPr>
          <p:cNvSpPr txBox="1"/>
          <p:nvPr/>
        </p:nvSpPr>
        <p:spPr>
          <a:xfrm>
            <a:off x="7559352" y="2443666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장점</a:t>
            </a:r>
            <a:endParaRPr kumimoji="1" lang="ko-Kore-KR" altLang="en-US" sz="3600" dirty="0">
              <a:solidFill>
                <a:srgbClr val="00B2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F42EB-1576-3CF8-7779-4CFDD5420ACA}"/>
              </a:ext>
            </a:extLst>
          </p:cNvPr>
          <p:cNvSpPr txBox="1"/>
          <p:nvPr/>
        </p:nvSpPr>
        <p:spPr>
          <a:xfrm>
            <a:off x="7525374" y="3232716"/>
            <a:ext cx="59367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JS</a:t>
            </a:r>
            <a:r>
              <a:rPr kumimoji="1" lang="ko-Kore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accent4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Superset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정적 타입으로 </a:t>
            </a:r>
            <a:r>
              <a:rPr kumimoji="1" lang="ko-KR" altLang="en-US" sz="2400" dirty="0">
                <a:solidFill>
                  <a:schemeClr val="accent4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런타임 오류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해결</a:t>
            </a:r>
            <a:b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타입 시스템의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400" dirty="0">
                <a:solidFill>
                  <a:schemeClr val="accent4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자동완성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기능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BB0260B-6181-C7C8-294D-8BE192CDA732}"/>
              </a:ext>
            </a:extLst>
          </p:cNvPr>
          <p:cNvCxnSpPr>
            <a:cxnSpLocks/>
          </p:cNvCxnSpPr>
          <p:nvPr/>
        </p:nvCxnSpPr>
        <p:spPr>
          <a:xfrm>
            <a:off x="1909334" y="674024"/>
            <a:ext cx="38526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B5F2BA7-BF09-FEDF-DE15-96117750BE07}"/>
              </a:ext>
            </a:extLst>
          </p:cNvPr>
          <p:cNvSpPr txBox="1"/>
          <p:nvPr/>
        </p:nvSpPr>
        <p:spPr>
          <a:xfrm>
            <a:off x="1746493" y="134308"/>
            <a:ext cx="753529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기술 스택 선정</a:t>
            </a:r>
            <a:r>
              <a:rPr kumimoji="1" lang="en-US" altLang="ko-KR" sz="3600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3600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이유</a:t>
            </a:r>
            <a:r>
              <a:rPr kumimoji="1" lang="en-US" altLang="ko-KR" sz="4000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-</a:t>
            </a:r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TypeScript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B0A6D6-343E-C3F2-944E-C87EE670A7EE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76E6F5-1F7F-DFC2-B3FF-5E54FE53EF29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AE0C64-2FA7-1CA7-0803-7657CCC24F3E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5" name="그래픽 4" descr="3D 안경 윤곽선">
              <a:extLst>
                <a:ext uri="{FF2B5EF4-FFF2-40B4-BE49-F238E27FC236}">
                  <a16:creationId xmlns:a16="http://schemas.microsoft.com/office/drawing/2014/main" id="{494AE9E3-0F36-705B-4984-AFBC30F5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6" name="그래픽 5" descr="지속적인 개선 윤곽선">
              <a:extLst>
                <a:ext uri="{FF2B5EF4-FFF2-40B4-BE49-F238E27FC236}">
                  <a16:creationId xmlns:a16="http://schemas.microsoft.com/office/drawing/2014/main" id="{77949D20-1DA7-8DF9-AC42-7853B408B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서버 윤곽선">
              <a:extLst>
                <a:ext uri="{FF2B5EF4-FFF2-40B4-BE49-F238E27FC236}">
                  <a16:creationId xmlns:a16="http://schemas.microsoft.com/office/drawing/2014/main" id="{A69775EC-64C0-1CE4-493F-08251301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D34AE972-ECF9-1562-E943-CB18C5EEE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1" name="그래픽 10" descr="전구 및 기어  윤곽선">
              <a:extLst>
                <a:ext uri="{FF2B5EF4-FFF2-40B4-BE49-F238E27FC236}">
                  <a16:creationId xmlns:a16="http://schemas.microsoft.com/office/drawing/2014/main" id="{B607A04F-A0A4-D417-F53B-AA702B197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톱니바퀴 윤곽선">
              <a:extLst>
                <a:ext uri="{FF2B5EF4-FFF2-40B4-BE49-F238E27FC236}">
                  <a16:creationId xmlns:a16="http://schemas.microsoft.com/office/drawing/2014/main" id="{34F1069C-FFAA-39F8-63F5-BC682359E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35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F95955B-D752-D640-F3F3-B7F1018E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14" y="1253189"/>
            <a:ext cx="5708889" cy="16288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78242E-BBC1-CB87-EDD8-2D94B9F4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074" y="1743248"/>
            <a:ext cx="5708889" cy="113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0F0AB9-7008-1B9C-4862-FC82EAB4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514" y="3429000"/>
            <a:ext cx="5708888" cy="28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8485C-F09D-3D09-AAFE-ADD2008BA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086" y="3810600"/>
            <a:ext cx="5708888" cy="250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3254A7D-AF13-CA89-F467-6D372BE91051}"/>
              </a:ext>
            </a:extLst>
          </p:cNvPr>
          <p:cNvGrpSpPr/>
          <p:nvPr/>
        </p:nvGrpSpPr>
        <p:grpSpPr>
          <a:xfrm>
            <a:off x="1750419" y="100735"/>
            <a:ext cx="4927107" cy="707886"/>
            <a:chOff x="1908910" y="417843"/>
            <a:chExt cx="6427104" cy="7078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0F0B49-B079-1483-FBA1-E1BEB9630C28}"/>
                </a:ext>
              </a:extLst>
            </p:cNvPr>
            <p:cNvSpPr txBox="1"/>
            <p:nvPr/>
          </p:nvSpPr>
          <p:spPr>
            <a:xfrm>
              <a:off x="1908910" y="417843"/>
              <a:ext cx="642710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dirty="0">
                  <a:solidFill>
                    <a:srgbClr val="00B200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문서화</a:t>
              </a:r>
              <a:r>
                <a:rPr kumimoji="1" lang="en-US" altLang="ko-KR" sz="4000" dirty="0">
                  <a:solidFill>
                    <a:srgbClr val="00B200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-</a:t>
              </a:r>
              <a:r>
                <a:rPr kumimoji="1" lang="ko-KR" altLang="en-US" sz="4000" dirty="0">
                  <a:solidFill>
                    <a:srgbClr val="00B200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</a:t>
              </a:r>
              <a:r>
                <a:rPr kumimoji="1" lang="en-US" altLang="ko-Kore-KR" sz="4000" dirty="0">
                  <a:solidFill>
                    <a:srgbClr val="00B200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Convention</a:t>
              </a:r>
              <a:endParaRPr kumimoji="1" lang="ko-Kore-KR" altLang="en-US" sz="4000" dirty="0">
                <a:solidFill>
                  <a:srgbClr val="00B2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46CB7EBB-8C07-38E4-3545-C5493C871CE4}"/>
                </a:ext>
              </a:extLst>
            </p:cNvPr>
            <p:cNvCxnSpPr>
              <a:cxnSpLocks/>
            </p:cNvCxnSpPr>
            <p:nvPr/>
          </p:nvCxnSpPr>
          <p:spPr>
            <a:xfrm>
              <a:off x="1959077" y="992221"/>
              <a:ext cx="1941591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7F480E-3177-DEE7-26B8-ADBBED5023C5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F938705-6DEF-9D5F-D032-9DA062A5CCDF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756E23-30C2-E6B1-B1CE-A37CBF35EC54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9" name="그래픽 8" descr="3D 안경 윤곽선">
              <a:extLst>
                <a:ext uri="{FF2B5EF4-FFF2-40B4-BE49-F238E27FC236}">
                  <a16:creationId xmlns:a16="http://schemas.microsoft.com/office/drawing/2014/main" id="{2212285B-DEF1-704D-DEBD-10763ADE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지속적인 개선 윤곽선">
              <a:extLst>
                <a:ext uri="{FF2B5EF4-FFF2-40B4-BE49-F238E27FC236}">
                  <a16:creationId xmlns:a16="http://schemas.microsoft.com/office/drawing/2014/main" id="{32985443-9EBF-3F35-815D-D78C528A8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서버 윤곽선">
              <a:extLst>
                <a:ext uri="{FF2B5EF4-FFF2-40B4-BE49-F238E27FC236}">
                  <a16:creationId xmlns:a16="http://schemas.microsoft.com/office/drawing/2014/main" id="{714B6808-6CAC-AE00-28CD-5885BB782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DD2D3F46-211B-4D8D-6B0B-42CBA45E3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4" name="그래픽 13" descr="전구 및 기어  윤곽선">
              <a:extLst>
                <a:ext uri="{FF2B5EF4-FFF2-40B4-BE49-F238E27FC236}">
                  <a16:creationId xmlns:a16="http://schemas.microsoft.com/office/drawing/2014/main" id="{21D2A4E6-5ECA-781F-98EC-253E4ACDF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5" name="그래픽 14" descr="톱니바퀴 윤곽선">
              <a:extLst>
                <a:ext uri="{FF2B5EF4-FFF2-40B4-BE49-F238E27FC236}">
                  <a16:creationId xmlns:a16="http://schemas.microsoft.com/office/drawing/2014/main" id="{8357DE83-18E6-E9EB-E074-27BB3C36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181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713172BA-139A-426C-AB46-B3C1F7A8CBAE}"/>
              </a:ext>
            </a:extLst>
          </p:cNvPr>
          <p:cNvSpPr/>
          <p:nvPr/>
        </p:nvSpPr>
        <p:spPr>
          <a:xfrm>
            <a:off x="9272016" y="2255520"/>
            <a:ext cx="2395728" cy="2272391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6CB7EBB-8C07-38E4-3545-C5493C871CE4}"/>
              </a:ext>
            </a:extLst>
          </p:cNvPr>
          <p:cNvCxnSpPr>
            <a:cxnSpLocks/>
          </p:cNvCxnSpPr>
          <p:nvPr/>
        </p:nvCxnSpPr>
        <p:spPr>
          <a:xfrm>
            <a:off x="1707718" y="610595"/>
            <a:ext cx="356436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0F0B49-B079-1483-FBA1-E1BEB9630C28}"/>
              </a:ext>
            </a:extLst>
          </p:cNvPr>
          <p:cNvSpPr txBox="1"/>
          <p:nvPr/>
        </p:nvSpPr>
        <p:spPr>
          <a:xfrm>
            <a:off x="1627081" y="68746"/>
            <a:ext cx="807148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공통 부분 추상화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Layout </a:t>
            </a:r>
            <a:r>
              <a:rPr kumimoji="1" lang="ko-KR" altLang="en-US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재사용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CA4B885-5F96-43D2-08AF-134E3C11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68" y="1218646"/>
            <a:ext cx="6617123" cy="49204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B8CF5B-5853-4123-EF56-344AAEDCB5DB}"/>
              </a:ext>
            </a:extLst>
          </p:cNvPr>
          <p:cNvSpPr txBox="1"/>
          <p:nvPr/>
        </p:nvSpPr>
        <p:spPr>
          <a:xfrm>
            <a:off x="9214104" y="2717828"/>
            <a:ext cx="251155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크기만 다른</a:t>
            </a:r>
            <a:r>
              <a:rPr kumimoji="1" lang="ko-KR" altLang="en-US" sz="28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가운데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정렬</a:t>
            </a:r>
            <a:endParaRPr kumimoji="1" lang="en-US" altLang="ko-KR" sz="24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C00D49-010D-76A5-FA3F-F5AB889B6F2E}"/>
              </a:ext>
            </a:extLst>
          </p:cNvPr>
          <p:cNvCxnSpPr>
            <a:cxnSpLocks/>
          </p:cNvCxnSpPr>
          <p:nvPr/>
        </p:nvCxnSpPr>
        <p:spPr>
          <a:xfrm>
            <a:off x="6710289" y="1757209"/>
            <a:ext cx="2561727" cy="1532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E8448F-59E0-A5C0-35D5-62670BA13A10}"/>
              </a:ext>
            </a:extLst>
          </p:cNvPr>
          <p:cNvCxnSpPr>
            <a:cxnSpLocks/>
          </p:cNvCxnSpPr>
          <p:nvPr/>
        </p:nvCxnSpPr>
        <p:spPr>
          <a:xfrm>
            <a:off x="5359791" y="1990773"/>
            <a:ext cx="3912225" cy="132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524C919-C31D-0838-F50B-02B9F8C833AD}"/>
              </a:ext>
            </a:extLst>
          </p:cNvPr>
          <p:cNvCxnSpPr>
            <a:cxnSpLocks/>
          </p:cNvCxnSpPr>
          <p:nvPr/>
        </p:nvCxnSpPr>
        <p:spPr>
          <a:xfrm>
            <a:off x="7960627" y="3161982"/>
            <a:ext cx="1311389" cy="210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533E72-D55F-B96C-D937-1AA7FFDF16D8}"/>
              </a:ext>
            </a:extLst>
          </p:cNvPr>
          <p:cNvCxnSpPr>
            <a:cxnSpLocks/>
          </p:cNvCxnSpPr>
          <p:nvPr/>
        </p:nvCxnSpPr>
        <p:spPr>
          <a:xfrm>
            <a:off x="3584448" y="3302510"/>
            <a:ext cx="5629656" cy="114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A8A44F-944C-F6D9-81E1-782A29F86182}"/>
              </a:ext>
            </a:extLst>
          </p:cNvPr>
          <p:cNvCxnSpPr>
            <a:cxnSpLocks/>
          </p:cNvCxnSpPr>
          <p:nvPr/>
        </p:nvCxnSpPr>
        <p:spPr>
          <a:xfrm flipV="1">
            <a:off x="8125223" y="3440559"/>
            <a:ext cx="1146793" cy="1041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01304AF-A7B8-E0E8-7F98-1EB2A8F2EFB4}"/>
              </a:ext>
            </a:extLst>
          </p:cNvPr>
          <p:cNvCxnSpPr>
            <a:cxnSpLocks/>
          </p:cNvCxnSpPr>
          <p:nvPr/>
        </p:nvCxnSpPr>
        <p:spPr>
          <a:xfrm flipV="1">
            <a:off x="3584448" y="3359976"/>
            <a:ext cx="5687568" cy="1936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5D0883-F67E-0159-40F2-EEBA2566134B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692DCA2-54D0-7075-817F-4251F86FC264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EBEE9D-2757-0776-D3CA-C754F73CAEBC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3D 안경 윤곽선">
              <a:extLst>
                <a:ext uri="{FF2B5EF4-FFF2-40B4-BE49-F238E27FC236}">
                  <a16:creationId xmlns:a16="http://schemas.microsoft.com/office/drawing/2014/main" id="{5BB9724A-E3E1-23E3-0851-A7CBE35B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지속적인 개선 윤곽선">
              <a:extLst>
                <a:ext uri="{FF2B5EF4-FFF2-40B4-BE49-F238E27FC236}">
                  <a16:creationId xmlns:a16="http://schemas.microsoft.com/office/drawing/2014/main" id="{457D6592-0E4B-98D0-4544-AD7A88BDC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서버 윤곽선">
              <a:extLst>
                <a:ext uri="{FF2B5EF4-FFF2-40B4-BE49-F238E27FC236}">
                  <a16:creationId xmlns:a16="http://schemas.microsoft.com/office/drawing/2014/main" id="{3C83A6A7-2B65-090A-8F5F-DA3121BE1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D52DAB08-B1C3-7537-A84F-DBE6CA608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1" name="그래픽 10" descr="전구 및 기어  윤곽선">
              <a:extLst>
                <a:ext uri="{FF2B5EF4-FFF2-40B4-BE49-F238E27FC236}">
                  <a16:creationId xmlns:a16="http://schemas.microsoft.com/office/drawing/2014/main" id="{47E0DFCD-0090-5AE2-A9A9-2BA1EC6A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톱니바퀴 윤곽선">
              <a:extLst>
                <a:ext uri="{FF2B5EF4-FFF2-40B4-BE49-F238E27FC236}">
                  <a16:creationId xmlns:a16="http://schemas.microsoft.com/office/drawing/2014/main" id="{95534B4A-65D7-9A68-CF26-5C1909C9D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1429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BA971A2-BE06-F59C-2902-08F23558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34" y="2260352"/>
            <a:ext cx="5333568" cy="275769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61E4E0C-098C-A322-483B-BA2002C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24" y="4434138"/>
            <a:ext cx="3958895" cy="183323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6EA4EE1-61D9-47A5-64CA-064DA2B4D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924" y="1678057"/>
            <a:ext cx="3958895" cy="1990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C2BB15-DA86-6618-4915-796D8DC96E8A}"/>
              </a:ext>
            </a:extLst>
          </p:cNvPr>
          <p:cNvSpPr txBox="1"/>
          <p:nvPr/>
        </p:nvSpPr>
        <p:spPr>
          <a:xfrm>
            <a:off x="1675714" y="1282542"/>
            <a:ext cx="43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가운데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정렬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Box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S_CenterLayout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25235-98FF-7724-1672-C5AA3C4F7D23}"/>
              </a:ext>
            </a:extLst>
          </p:cNvPr>
          <p:cNvSpPr txBox="1"/>
          <p:nvPr/>
        </p:nvSpPr>
        <p:spPr>
          <a:xfrm>
            <a:off x="1675714" y="4038623"/>
            <a:ext cx="557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크기 조절 및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Flex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속성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Box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S_FlexBox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EAC261-53CC-C0C6-B8C7-F54393BC50D2}"/>
              </a:ext>
            </a:extLst>
          </p:cNvPr>
          <p:cNvSpPr txBox="1"/>
          <p:nvPr/>
        </p:nvSpPr>
        <p:spPr>
          <a:xfrm>
            <a:off x="6575291" y="1785682"/>
            <a:ext cx="431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가운데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정렬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Box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400" dirty="0" err="1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S_CenterBox</a:t>
            </a:r>
            <a:endParaRPr kumimoji="1" lang="ko-Kore-KR" altLang="en-US" sz="2400" dirty="0">
              <a:solidFill>
                <a:srgbClr val="00B2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972E11A5-724B-C872-17C4-A1162159217D}"/>
              </a:ext>
            </a:extLst>
          </p:cNvPr>
          <p:cNvSpPr/>
          <p:nvPr/>
        </p:nvSpPr>
        <p:spPr>
          <a:xfrm>
            <a:off x="5919772" y="3291176"/>
            <a:ext cx="645229" cy="488614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35B054-AE09-5179-3896-725ED50A0D40}"/>
              </a:ext>
            </a:extLst>
          </p:cNvPr>
          <p:cNvSpPr txBox="1"/>
          <p:nvPr/>
        </p:nvSpPr>
        <p:spPr>
          <a:xfrm>
            <a:off x="5773352" y="2819377"/>
            <a:ext cx="105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조합</a:t>
            </a: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8393EA68-B7C9-529B-1FEE-C72069BDD9AD}"/>
              </a:ext>
            </a:extLst>
          </p:cNvPr>
          <p:cNvCxnSpPr>
            <a:cxnSpLocks/>
          </p:cNvCxnSpPr>
          <p:nvPr/>
        </p:nvCxnSpPr>
        <p:spPr>
          <a:xfrm>
            <a:off x="1707718" y="610595"/>
            <a:ext cx="356436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2AFCA47-4E06-75DD-1994-321E6FB05E44}"/>
              </a:ext>
            </a:extLst>
          </p:cNvPr>
          <p:cNvSpPr txBox="1"/>
          <p:nvPr/>
        </p:nvSpPr>
        <p:spPr>
          <a:xfrm>
            <a:off x="1627081" y="68746"/>
            <a:ext cx="807148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공통 부분 추상화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Layout </a:t>
            </a:r>
            <a:r>
              <a:rPr kumimoji="1" lang="ko-KR" altLang="en-US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재사용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9EA3B9-743A-3BB6-1FDC-2FE60608BE24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2067517-64D5-60BA-74D1-5FD31B6A1003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1B0BC98-8D72-BF0A-9B9D-F8372E453661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6" name="그래픽 5" descr="3D 안경 윤곽선">
              <a:extLst>
                <a:ext uri="{FF2B5EF4-FFF2-40B4-BE49-F238E27FC236}">
                  <a16:creationId xmlns:a16="http://schemas.microsoft.com/office/drawing/2014/main" id="{BFABCB19-8904-496F-EBA2-53CD773DF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지속적인 개선 윤곽선">
              <a:extLst>
                <a:ext uri="{FF2B5EF4-FFF2-40B4-BE49-F238E27FC236}">
                  <a16:creationId xmlns:a16="http://schemas.microsoft.com/office/drawing/2014/main" id="{05FE61D5-8FAF-FD21-C652-1BFD8AB3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서버 윤곽선">
              <a:extLst>
                <a:ext uri="{FF2B5EF4-FFF2-40B4-BE49-F238E27FC236}">
                  <a16:creationId xmlns:a16="http://schemas.microsoft.com/office/drawing/2014/main" id="{79ED8D52-6153-ED55-68FF-73CCE9E41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B2C9C2E6-373E-1F2C-93B7-756D2E85C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3" name="그래픽 12" descr="전구 및 기어  윤곽선">
              <a:extLst>
                <a:ext uri="{FF2B5EF4-FFF2-40B4-BE49-F238E27FC236}">
                  <a16:creationId xmlns:a16="http://schemas.microsoft.com/office/drawing/2014/main" id="{4347304A-9945-F0E7-7169-6807D361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톱니바퀴 윤곽선">
              <a:extLst>
                <a:ext uri="{FF2B5EF4-FFF2-40B4-BE49-F238E27FC236}">
                  <a16:creationId xmlns:a16="http://schemas.microsoft.com/office/drawing/2014/main" id="{3B12C91E-83FB-AB0A-64A3-1D6156733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72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3B4E55-EF82-9E30-CA6A-01AB6FB7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32" y="1379049"/>
            <a:ext cx="3036951" cy="47169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713172BA-139A-426C-AB46-B3C1F7A8CBAE}"/>
              </a:ext>
            </a:extLst>
          </p:cNvPr>
          <p:cNvSpPr/>
          <p:nvPr/>
        </p:nvSpPr>
        <p:spPr>
          <a:xfrm>
            <a:off x="7502217" y="2601336"/>
            <a:ext cx="2395728" cy="2272391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8CF5B-5853-4123-EF56-344AAEDCB5DB}"/>
              </a:ext>
            </a:extLst>
          </p:cNvPr>
          <p:cNvSpPr txBox="1"/>
          <p:nvPr/>
        </p:nvSpPr>
        <p:spPr>
          <a:xfrm>
            <a:off x="7444305" y="3063644"/>
            <a:ext cx="25115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재사용</a:t>
            </a:r>
            <a:endParaRPr kumimoji="1" lang="en-US" altLang="ko-KR" sz="3200" dirty="0">
              <a:solidFill>
                <a:schemeClr val="accent4">
                  <a:lumMod val="60000"/>
                  <a:lumOff val="4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가능한</a:t>
            </a:r>
            <a:endParaRPr kumimoji="1" lang="en-US" altLang="ko-KR" sz="24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컴포넌트</a:t>
            </a:r>
            <a:endParaRPr kumimoji="1" lang="en-US" altLang="ko-KR" sz="24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D087481-0026-6433-1200-B87996CA824F}"/>
              </a:ext>
            </a:extLst>
          </p:cNvPr>
          <p:cNvCxnSpPr>
            <a:cxnSpLocks/>
          </p:cNvCxnSpPr>
          <p:nvPr/>
        </p:nvCxnSpPr>
        <p:spPr>
          <a:xfrm flipV="1">
            <a:off x="5784562" y="4181913"/>
            <a:ext cx="1601831" cy="522979"/>
          </a:xfrm>
          <a:prstGeom prst="straightConnector1">
            <a:avLst/>
          </a:prstGeom>
          <a:ln w="1016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CAAA59F-6865-E858-AEB0-88A0E00E1E1D}"/>
              </a:ext>
            </a:extLst>
          </p:cNvPr>
          <p:cNvCxnSpPr>
            <a:cxnSpLocks/>
          </p:cNvCxnSpPr>
          <p:nvPr/>
        </p:nvCxnSpPr>
        <p:spPr>
          <a:xfrm>
            <a:off x="5784562" y="2743200"/>
            <a:ext cx="1659743" cy="540327"/>
          </a:xfrm>
          <a:prstGeom prst="straightConnector1">
            <a:avLst/>
          </a:prstGeom>
          <a:ln w="1016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6B9BDC3-CD25-8A6E-30F1-98C9E17E4698}"/>
              </a:ext>
            </a:extLst>
          </p:cNvPr>
          <p:cNvCxnSpPr>
            <a:cxnSpLocks/>
          </p:cNvCxnSpPr>
          <p:nvPr/>
        </p:nvCxnSpPr>
        <p:spPr>
          <a:xfrm>
            <a:off x="1707718" y="610595"/>
            <a:ext cx="356436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FC76CAE-0941-8895-2825-13EC93FA62E5}"/>
              </a:ext>
            </a:extLst>
          </p:cNvPr>
          <p:cNvSpPr txBox="1"/>
          <p:nvPr/>
        </p:nvSpPr>
        <p:spPr>
          <a:xfrm>
            <a:off x="1627081" y="68746"/>
            <a:ext cx="807148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공통 부분 추상화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Layout </a:t>
            </a:r>
            <a:r>
              <a:rPr kumimoji="1" lang="ko-KR" altLang="en-US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재사용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82EB86-8901-A137-173D-2480CED62338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C1959C-66A0-5D45-A11E-94E603474CA4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BA1299-DB3A-3BAC-0CAB-CE5D2575A60D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6" name="그래픽 5" descr="3D 안경 윤곽선">
              <a:extLst>
                <a:ext uri="{FF2B5EF4-FFF2-40B4-BE49-F238E27FC236}">
                  <a16:creationId xmlns:a16="http://schemas.microsoft.com/office/drawing/2014/main" id="{352CEAB5-6902-AB5E-3027-1C099C01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지속적인 개선 윤곽선">
              <a:extLst>
                <a:ext uri="{FF2B5EF4-FFF2-40B4-BE49-F238E27FC236}">
                  <a16:creationId xmlns:a16="http://schemas.microsoft.com/office/drawing/2014/main" id="{0B065163-AB20-93E9-D359-59238237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서버 윤곽선">
              <a:extLst>
                <a:ext uri="{FF2B5EF4-FFF2-40B4-BE49-F238E27FC236}">
                  <a16:creationId xmlns:a16="http://schemas.microsoft.com/office/drawing/2014/main" id="{5C969A65-6EC1-2FF9-FD56-E47A4F5F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EDF077A-3B45-79C6-EF45-69051C286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0" name="그래픽 9" descr="전구 및 기어  윤곽선">
              <a:extLst>
                <a:ext uri="{FF2B5EF4-FFF2-40B4-BE49-F238E27FC236}">
                  <a16:creationId xmlns:a16="http://schemas.microsoft.com/office/drawing/2014/main" id="{C93EB471-4F11-D46E-55A0-79063D2C2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톱니바퀴 윤곽선">
              <a:extLst>
                <a:ext uri="{FF2B5EF4-FFF2-40B4-BE49-F238E27FC236}">
                  <a16:creationId xmlns:a16="http://schemas.microsoft.com/office/drawing/2014/main" id="{741785F9-C801-66B6-F438-FF2C60B7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024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C2BB15-DA86-6618-4915-796D8DC96E8A}"/>
              </a:ext>
            </a:extLst>
          </p:cNvPr>
          <p:cNvSpPr txBox="1"/>
          <p:nvPr/>
        </p:nvSpPr>
        <p:spPr>
          <a:xfrm>
            <a:off x="1732963" y="921618"/>
            <a:ext cx="43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레이아웃 잡는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OneDayList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컴포넌트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972E11A5-724B-C872-17C4-A1162159217D}"/>
              </a:ext>
            </a:extLst>
          </p:cNvPr>
          <p:cNvSpPr/>
          <p:nvPr/>
        </p:nvSpPr>
        <p:spPr>
          <a:xfrm>
            <a:off x="5919772" y="3338538"/>
            <a:ext cx="547187" cy="441251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35B054-AE09-5179-3896-725ED50A0D40}"/>
              </a:ext>
            </a:extLst>
          </p:cNvPr>
          <p:cNvSpPr txBox="1"/>
          <p:nvPr/>
        </p:nvSpPr>
        <p:spPr>
          <a:xfrm>
            <a:off x="5773352" y="2870093"/>
            <a:ext cx="89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조합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FAEB948-F6B9-0E57-89B8-F09A202F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63" y="1303366"/>
            <a:ext cx="3907747" cy="21809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DD55BE-1E96-C7A6-C55D-9E94BD70DF02}"/>
              </a:ext>
            </a:extLst>
          </p:cNvPr>
          <p:cNvSpPr txBox="1"/>
          <p:nvPr/>
        </p:nvSpPr>
        <p:spPr>
          <a:xfrm>
            <a:off x="1656171" y="3747813"/>
            <a:ext cx="402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Props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순회하는 </a:t>
            </a:r>
            <a:r>
              <a:rPr kumimoji="1"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OneMeal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컴포넌트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BFC992DD-AC8F-794D-8181-60E9AFA3B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24" y="4059674"/>
            <a:ext cx="3798727" cy="2746856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B2486BB-1AF7-C1C9-5E9F-02FE4A3E06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2" r="49872"/>
          <a:stretch/>
        </p:blipFill>
        <p:spPr>
          <a:xfrm>
            <a:off x="6711421" y="2862702"/>
            <a:ext cx="5399101" cy="1436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FD2FB8-DF06-655D-FEBE-DC1C792B0C37}"/>
              </a:ext>
            </a:extLst>
          </p:cNvPr>
          <p:cNvSpPr txBox="1"/>
          <p:nvPr/>
        </p:nvSpPr>
        <p:spPr>
          <a:xfrm>
            <a:off x="6711421" y="2408429"/>
            <a:ext cx="431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OneDayList</a:t>
            </a:r>
            <a:endParaRPr kumimoji="1" lang="ko-Kore-KR" altLang="en-US" sz="2400" dirty="0">
              <a:solidFill>
                <a:srgbClr val="00B2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1AB23164-8BED-54AB-A3A0-F50AF34A34C1}"/>
              </a:ext>
            </a:extLst>
          </p:cNvPr>
          <p:cNvCxnSpPr>
            <a:cxnSpLocks/>
          </p:cNvCxnSpPr>
          <p:nvPr/>
        </p:nvCxnSpPr>
        <p:spPr>
          <a:xfrm>
            <a:off x="1707718" y="610595"/>
            <a:ext cx="356436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D4C5C3B-E79F-498F-E43E-743EB932B9A6}"/>
              </a:ext>
            </a:extLst>
          </p:cNvPr>
          <p:cNvSpPr txBox="1"/>
          <p:nvPr/>
        </p:nvSpPr>
        <p:spPr>
          <a:xfrm>
            <a:off x="1627081" y="68746"/>
            <a:ext cx="925018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공통 부분 추상화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Component </a:t>
            </a:r>
            <a:r>
              <a:rPr kumimoji="1" lang="ko-KR" altLang="en-US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재사용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312693-8FF7-0A50-AFBD-664337CFD292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5F5D386-C67B-1F30-4E48-B8712EBC50AE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7E81DA9-67F8-086E-D8E3-C6584BE6C512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5" name="그래픽 4" descr="3D 안경 윤곽선">
              <a:extLst>
                <a:ext uri="{FF2B5EF4-FFF2-40B4-BE49-F238E27FC236}">
                  <a16:creationId xmlns:a16="http://schemas.microsoft.com/office/drawing/2014/main" id="{FA80AC3B-585F-3143-9414-52BCBFDA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6" name="그래픽 5" descr="지속적인 개선 윤곽선">
              <a:extLst>
                <a:ext uri="{FF2B5EF4-FFF2-40B4-BE49-F238E27FC236}">
                  <a16:creationId xmlns:a16="http://schemas.microsoft.com/office/drawing/2014/main" id="{018C53E0-8354-90F7-D6B3-54D7C9473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서버 윤곽선">
              <a:extLst>
                <a:ext uri="{FF2B5EF4-FFF2-40B4-BE49-F238E27FC236}">
                  <a16:creationId xmlns:a16="http://schemas.microsoft.com/office/drawing/2014/main" id="{174E4D19-CB50-5791-2C33-2F99D307A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4E69249A-98B5-679A-5AE7-5B4B3F55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9" name="그래픽 8" descr="전구 및 기어  윤곽선">
              <a:extLst>
                <a:ext uri="{FF2B5EF4-FFF2-40B4-BE49-F238E27FC236}">
                  <a16:creationId xmlns:a16="http://schemas.microsoft.com/office/drawing/2014/main" id="{D534F9DB-AC90-1B1D-5739-C08C46882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톱니바퀴 윤곽선">
              <a:extLst>
                <a:ext uri="{FF2B5EF4-FFF2-40B4-BE49-F238E27FC236}">
                  <a16:creationId xmlns:a16="http://schemas.microsoft.com/office/drawing/2014/main" id="{539B7806-C188-F8AB-5D81-3FDCC7129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790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9F8334E-15EB-F096-B341-290977D92E3D}"/>
              </a:ext>
            </a:extLst>
          </p:cNvPr>
          <p:cNvSpPr txBox="1"/>
          <p:nvPr/>
        </p:nvSpPr>
        <p:spPr>
          <a:xfrm>
            <a:off x="9166302" y="5653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9D7655-3E2D-2D29-23A1-2724773E5F13}"/>
              </a:ext>
            </a:extLst>
          </p:cNvPr>
          <p:cNvGrpSpPr/>
          <p:nvPr/>
        </p:nvGrpSpPr>
        <p:grpSpPr>
          <a:xfrm>
            <a:off x="2569733" y="1970348"/>
            <a:ext cx="5046148" cy="3312000"/>
            <a:chOff x="1909333" y="1970348"/>
            <a:chExt cx="5046148" cy="3312000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A6F9D0-3423-E4EC-3446-F6680B3A5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9333" y="1970348"/>
              <a:ext cx="5046148" cy="3312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22" name="액자 21">
              <a:extLst>
                <a:ext uri="{FF2B5EF4-FFF2-40B4-BE49-F238E27FC236}">
                  <a16:creationId xmlns:a16="http://schemas.microsoft.com/office/drawing/2014/main" id="{1BEF8A2A-F7CE-1A41-9FD9-F6A53635F1C4}"/>
                </a:ext>
              </a:extLst>
            </p:cNvPr>
            <p:cNvSpPr/>
            <p:nvPr/>
          </p:nvSpPr>
          <p:spPr>
            <a:xfrm>
              <a:off x="2393710" y="4351882"/>
              <a:ext cx="2495790" cy="361651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  <a:latin typeface="BM DoHyeon OTF" panose="020B0600000101010101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25DDAA-F47C-FF5E-EC83-4641150C0B07}"/>
              </a:ext>
            </a:extLst>
          </p:cNvPr>
          <p:cNvGrpSpPr/>
          <p:nvPr/>
        </p:nvGrpSpPr>
        <p:grpSpPr>
          <a:xfrm>
            <a:off x="6467100" y="2954683"/>
            <a:ext cx="5018218" cy="3290400"/>
            <a:chOff x="6454400" y="2951415"/>
            <a:chExt cx="5018218" cy="3293668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113DBF05-583B-3010-806F-05424658E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4400" y="2951415"/>
              <a:ext cx="5018218" cy="32936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23" name="액자 22">
              <a:extLst>
                <a:ext uri="{FF2B5EF4-FFF2-40B4-BE49-F238E27FC236}">
                  <a16:creationId xmlns:a16="http://schemas.microsoft.com/office/drawing/2014/main" id="{ED9193A0-0F1F-BA3F-EB5D-7F7932C790B1}"/>
                </a:ext>
              </a:extLst>
            </p:cNvPr>
            <p:cNvSpPr/>
            <p:nvPr/>
          </p:nvSpPr>
          <p:spPr>
            <a:xfrm>
              <a:off x="7156210" y="4598249"/>
              <a:ext cx="2495790" cy="361651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  <a:latin typeface="BM DoHyeon OTF" panose="020B0600000101010101" pitchFamily="34" charset="-127"/>
              </a:endParaRPr>
            </a:p>
          </p:txBody>
        </p:sp>
      </p:grp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E997F115-47B0-13EB-7892-BC3DC0E1EB5D}"/>
              </a:ext>
            </a:extLst>
          </p:cNvPr>
          <p:cNvCxnSpPr>
            <a:cxnSpLocks/>
          </p:cNvCxnSpPr>
          <p:nvPr/>
        </p:nvCxnSpPr>
        <p:spPr>
          <a:xfrm>
            <a:off x="1707718" y="610595"/>
            <a:ext cx="356436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F9AE78A-16A3-4639-7323-3AA8D08FBF96}"/>
              </a:ext>
            </a:extLst>
          </p:cNvPr>
          <p:cNvSpPr txBox="1"/>
          <p:nvPr/>
        </p:nvSpPr>
        <p:spPr>
          <a:xfrm>
            <a:off x="1627081" y="68746"/>
            <a:ext cx="925018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공통 부분 추상화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Component </a:t>
            </a:r>
            <a:r>
              <a:rPr kumimoji="1" lang="ko-KR" altLang="en-US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재사용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81333A-E971-CCF8-3026-97707117E4BD}"/>
              </a:ext>
            </a:extLst>
          </p:cNvPr>
          <p:cNvSpPr txBox="1"/>
          <p:nvPr/>
        </p:nvSpPr>
        <p:spPr>
          <a:xfrm>
            <a:off x="2438974" y="1206320"/>
            <a:ext cx="402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해당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컴포넌트에서 사용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28E80DE-B9AD-EE28-2ED0-DE7E5A4C4038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265814A-662B-ABAF-3AE5-6AA7A4D4BDAF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BD696A-08A9-2E2E-892B-916B3EE7509B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6" name="그래픽 5" descr="3D 안경 윤곽선">
              <a:extLst>
                <a:ext uri="{FF2B5EF4-FFF2-40B4-BE49-F238E27FC236}">
                  <a16:creationId xmlns:a16="http://schemas.microsoft.com/office/drawing/2014/main" id="{57E7DEDF-8D12-7A43-6AA7-C3A48F0E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지속적인 개선 윤곽선">
              <a:extLst>
                <a:ext uri="{FF2B5EF4-FFF2-40B4-BE49-F238E27FC236}">
                  <a16:creationId xmlns:a16="http://schemas.microsoft.com/office/drawing/2014/main" id="{936CBC0C-8A49-353D-9463-DF484A08E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서버 윤곽선">
              <a:extLst>
                <a:ext uri="{FF2B5EF4-FFF2-40B4-BE49-F238E27FC236}">
                  <a16:creationId xmlns:a16="http://schemas.microsoft.com/office/drawing/2014/main" id="{7FCC1F09-BD17-AF03-CC12-6E977DDB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B2B0DF84-C828-847C-059F-DE6BB53B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0" name="그래픽 9" descr="전구 및 기어  윤곽선">
              <a:extLst>
                <a:ext uri="{FF2B5EF4-FFF2-40B4-BE49-F238E27FC236}">
                  <a16:creationId xmlns:a16="http://schemas.microsoft.com/office/drawing/2014/main" id="{D81BA3AF-CB91-36B5-4879-772DA2E95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톱니바퀴 윤곽선">
              <a:extLst>
                <a:ext uri="{FF2B5EF4-FFF2-40B4-BE49-F238E27FC236}">
                  <a16:creationId xmlns:a16="http://schemas.microsoft.com/office/drawing/2014/main" id="{9A2EAB92-12A3-C5EB-90FA-E2F165B2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1572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5EA4BC6-D7F4-4A22-F4A8-4DDA23123162}"/>
              </a:ext>
            </a:extLst>
          </p:cNvPr>
          <p:cNvSpPr txBox="1"/>
          <p:nvPr/>
        </p:nvSpPr>
        <p:spPr>
          <a:xfrm>
            <a:off x="8696157" y="1241751"/>
            <a:ext cx="470547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모바일</a:t>
            </a:r>
            <a:endParaRPr kumimoji="1" lang="ko-Kore-KR" altLang="en-US" sz="3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B00B7-0135-096D-5D62-31D44DE82B0C}"/>
              </a:ext>
            </a:extLst>
          </p:cNvPr>
          <p:cNvSpPr txBox="1"/>
          <p:nvPr/>
        </p:nvSpPr>
        <p:spPr>
          <a:xfrm>
            <a:off x="2351410" y="1982333"/>
            <a:ext cx="470547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데스크탑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F58665-E7C1-B907-A1D0-E1A43DA6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17" y="2861316"/>
            <a:ext cx="5736363" cy="33893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2457C1-931E-182E-88E3-73A3E822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227" y="2126247"/>
            <a:ext cx="3157942" cy="473175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F473E7A-E846-8478-85DB-C04D5747A6F8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60FE73-1F22-15B2-866B-5E89C0FF0BD7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C00BBE-136F-10FD-6E50-4B88C91E596E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3D 안경 윤곽선">
              <a:extLst>
                <a:ext uri="{FF2B5EF4-FFF2-40B4-BE49-F238E27FC236}">
                  <a16:creationId xmlns:a16="http://schemas.microsoft.com/office/drawing/2014/main" id="{F398BCAE-ED87-9C2C-DABD-76E7283C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지속적인 개선 윤곽선">
              <a:extLst>
                <a:ext uri="{FF2B5EF4-FFF2-40B4-BE49-F238E27FC236}">
                  <a16:creationId xmlns:a16="http://schemas.microsoft.com/office/drawing/2014/main" id="{44666D4D-6852-F5D2-C126-397CBB803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서버 윤곽선">
              <a:extLst>
                <a:ext uri="{FF2B5EF4-FFF2-40B4-BE49-F238E27FC236}">
                  <a16:creationId xmlns:a16="http://schemas.microsoft.com/office/drawing/2014/main" id="{9B0250A2-6E67-6D21-460F-1DFADF73D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0A39177F-BD46-FBBC-B03D-8FE9F342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5" name="그래픽 14" descr="전구 및 기어  윤곽선">
              <a:extLst>
                <a:ext uri="{FF2B5EF4-FFF2-40B4-BE49-F238E27FC236}">
                  <a16:creationId xmlns:a16="http://schemas.microsoft.com/office/drawing/2014/main" id="{23D26767-6193-8024-4F22-EC94D4EAF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톱니바퀴 윤곽선">
              <a:extLst>
                <a:ext uri="{FF2B5EF4-FFF2-40B4-BE49-F238E27FC236}">
                  <a16:creationId xmlns:a16="http://schemas.microsoft.com/office/drawing/2014/main" id="{7DA7967D-E435-FE5F-C2C2-3F00EE5BE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E03BA12-4D60-8C10-A720-8D8646A6D486}"/>
              </a:ext>
            </a:extLst>
          </p:cNvPr>
          <p:cNvCxnSpPr>
            <a:cxnSpLocks/>
          </p:cNvCxnSpPr>
          <p:nvPr/>
        </p:nvCxnSpPr>
        <p:spPr>
          <a:xfrm>
            <a:off x="1707718" y="610595"/>
            <a:ext cx="125715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8CC8D2-2A9F-2E14-9CF4-D7186BE71954}"/>
              </a:ext>
            </a:extLst>
          </p:cNvPr>
          <p:cNvSpPr txBox="1"/>
          <p:nvPr/>
        </p:nvSpPr>
        <p:spPr>
          <a:xfrm>
            <a:off x="1627081" y="68746"/>
            <a:ext cx="182270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반응형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029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F01721-9A8C-B4F6-E212-1434C542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33" y="2181782"/>
            <a:ext cx="4886011" cy="33200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708846-5316-9F72-637F-119C2057E7B1}"/>
              </a:ext>
            </a:extLst>
          </p:cNvPr>
          <p:cNvSpPr txBox="1"/>
          <p:nvPr/>
        </p:nvSpPr>
        <p:spPr>
          <a:xfrm>
            <a:off x="1909331" y="1531235"/>
            <a:ext cx="550746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초기</a:t>
            </a:r>
            <a:r>
              <a:rPr kumimoji="1"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이미지 분석 페이지</a:t>
            </a:r>
            <a:endParaRPr kumimoji="1" lang="ko-Kore-KR" altLang="en-US" sz="3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A2CF-08EC-8EE4-08AF-328F89FD7E40}"/>
              </a:ext>
            </a:extLst>
          </p:cNvPr>
          <p:cNvSpPr txBox="1"/>
          <p:nvPr/>
        </p:nvSpPr>
        <p:spPr>
          <a:xfrm>
            <a:off x="6911089" y="1531235"/>
            <a:ext cx="550746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수정 사항</a:t>
            </a:r>
            <a:endParaRPr kumimoji="1" lang="ko-Kore-KR" altLang="en-US" sz="3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538A11-908F-A28E-9B61-EA9EBF4D9948}"/>
              </a:ext>
            </a:extLst>
          </p:cNvPr>
          <p:cNvSpPr txBox="1"/>
          <p:nvPr/>
        </p:nvSpPr>
        <p:spPr>
          <a:xfrm>
            <a:off x="6911088" y="4600276"/>
            <a:ext cx="550746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음식 박스 함수 개발</a:t>
            </a:r>
            <a:endParaRPr kumimoji="1" lang="en-US" altLang="ko-KR" sz="3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음식</a:t>
            </a:r>
            <a:r>
              <a:rPr kumimoji="1" lang="en-US" altLang="ko-KR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3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kal</a:t>
            </a:r>
            <a:r>
              <a:rPr kumimoji="1" lang="ko-KR" altLang="en-US" sz="3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수정 가능</a:t>
            </a:r>
            <a:endParaRPr kumimoji="1" lang="ko-Kore-KR" altLang="en-US" sz="3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5" name="Object 8">
            <a:extLst>
              <a:ext uri="{FF2B5EF4-FFF2-40B4-BE49-F238E27FC236}">
                <a16:creationId xmlns:a16="http://schemas.microsoft.com/office/drawing/2014/main" id="{73173CFD-6CCD-25A9-6497-70986FC913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762" y="4312694"/>
            <a:ext cx="1540157" cy="1044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A84BE4-2608-D2DE-A161-7F41976DE696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D1895B-1539-56CF-1A7C-5CE52643731F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324B0C-0A49-5A24-718B-770A868656D4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8" name="그래픽 7" descr="3D 안경 윤곽선">
              <a:extLst>
                <a:ext uri="{FF2B5EF4-FFF2-40B4-BE49-F238E27FC236}">
                  <a16:creationId xmlns:a16="http://schemas.microsoft.com/office/drawing/2014/main" id="{1B14170E-A7A5-BE9E-8299-929CA1F3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지속적인 개선 윤곽선">
              <a:extLst>
                <a:ext uri="{FF2B5EF4-FFF2-40B4-BE49-F238E27FC236}">
                  <a16:creationId xmlns:a16="http://schemas.microsoft.com/office/drawing/2014/main" id="{F7557DA3-4AC8-4A44-0485-30BC1C48C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서버 윤곽선">
              <a:extLst>
                <a:ext uri="{FF2B5EF4-FFF2-40B4-BE49-F238E27FC236}">
                  <a16:creationId xmlns:a16="http://schemas.microsoft.com/office/drawing/2014/main" id="{5A579ADE-00CE-57F5-17E7-C247E1D26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4A1AF393-0750-0618-2488-C9AD3481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2" name="그래픽 11" descr="전구 및 기어  윤곽선">
              <a:extLst>
                <a:ext uri="{FF2B5EF4-FFF2-40B4-BE49-F238E27FC236}">
                  <a16:creationId xmlns:a16="http://schemas.microsoft.com/office/drawing/2014/main" id="{4C065FCC-7BEA-E21A-3C24-904F6CF9C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톱니바퀴 윤곽선">
              <a:extLst>
                <a:ext uri="{FF2B5EF4-FFF2-40B4-BE49-F238E27FC236}">
                  <a16:creationId xmlns:a16="http://schemas.microsoft.com/office/drawing/2014/main" id="{EE558381-A79B-47AD-EED5-ED3A628C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D99995-FEC7-7271-F545-AB6604091B66}"/>
              </a:ext>
            </a:extLst>
          </p:cNvPr>
          <p:cNvCxnSpPr>
            <a:cxnSpLocks/>
          </p:cNvCxnSpPr>
          <p:nvPr/>
        </p:nvCxnSpPr>
        <p:spPr>
          <a:xfrm>
            <a:off x="1707718" y="610595"/>
            <a:ext cx="3564367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666922-B6D8-A7B7-3D89-983BCCE262E9}"/>
              </a:ext>
            </a:extLst>
          </p:cNvPr>
          <p:cNvSpPr txBox="1"/>
          <p:nvPr/>
        </p:nvSpPr>
        <p:spPr>
          <a:xfrm>
            <a:off x="1627082" y="68746"/>
            <a:ext cx="38316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이미지 분석 페이지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0C1AE24-8BF4-BF31-A325-8465C6CEEA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1089" y="2198818"/>
            <a:ext cx="4357320" cy="23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63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7EA370-3947-7A06-1DAC-27232C11E1C0}"/>
              </a:ext>
            </a:extLst>
          </p:cNvPr>
          <p:cNvSpPr txBox="1"/>
          <p:nvPr/>
        </p:nvSpPr>
        <p:spPr>
          <a:xfrm>
            <a:off x="1909332" y="1963285"/>
            <a:ext cx="56598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모델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API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AAE77E-9EE1-A50C-7510-A698D3D0D4B9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14E307-D1AE-7B19-49EE-FE79A74BBD9C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4D3D92-5A4D-5D4E-371C-98F91CE049FB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9" name="그래픽 8" descr="3D 안경 윤곽선">
              <a:extLst>
                <a:ext uri="{FF2B5EF4-FFF2-40B4-BE49-F238E27FC236}">
                  <a16:creationId xmlns:a16="http://schemas.microsoft.com/office/drawing/2014/main" id="{E02BDECE-A6D1-58D4-E10C-9807954BE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지속적인 개선 윤곽선">
              <a:extLst>
                <a:ext uri="{FF2B5EF4-FFF2-40B4-BE49-F238E27FC236}">
                  <a16:creationId xmlns:a16="http://schemas.microsoft.com/office/drawing/2014/main" id="{E64E4444-D628-7A44-0CE0-83FB048E9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서버 윤곽선">
              <a:extLst>
                <a:ext uri="{FF2B5EF4-FFF2-40B4-BE49-F238E27FC236}">
                  <a16:creationId xmlns:a16="http://schemas.microsoft.com/office/drawing/2014/main" id="{8611CD10-ABDF-07BB-644D-718E466E6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69866692-CC17-9118-FA52-7D76AF7CB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3" name="그래픽 12" descr="전구 및 기어  윤곽선">
              <a:extLst>
                <a:ext uri="{FF2B5EF4-FFF2-40B4-BE49-F238E27FC236}">
                  <a16:creationId xmlns:a16="http://schemas.microsoft.com/office/drawing/2014/main" id="{B41378E1-A5E2-3126-8B0F-EA3ECDB2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톱니바퀴 윤곽선">
              <a:extLst>
                <a:ext uri="{FF2B5EF4-FFF2-40B4-BE49-F238E27FC236}">
                  <a16:creationId xmlns:a16="http://schemas.microsoft.com/office/drawing/2014/main" id="{8ACE67CF-AC5A-2BDD-44FA-BA4B9469B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405A386C-BB73-76F2-1C45-9332DB219E1B}"/>
              </a:ext>
            </a:extLst>
          </p:cNvPr>
          <p:cNvCxnSpPr>
            <a:cxnSpLocks/>
          </p:cNvCxnSpPr>
          <p:nvPr/>
        </p:nvCxnSpPr>
        <p:spPr>
          <a:xfrm>
            <a:off x="1779490" y="768601"/>
            <a:ext cx="245617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C80C81-073E-CB91-4F87-7E8A814D9131}"/>
              </a:ext>
            </a:extLst>
          </p:cNvPr>
          <p:cNvSpPr txBox="1"/>
          <p:nvPr/>
        </p:nvSpPr>
        <p:spPr>
          <a:xfrm>
            <a:off x="1832549" y="254764"/>
            <a:ext cx="311198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Back-End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72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77526A04-307E-7632-388F-3CFB8E3DA424}"/>
              </a:ext>
            </a:extLst>
          </p:cNvPr>
          <p:cNvGrpSpPr>
            <a:grpSpLocks noChangeAspect="1"/>
          </p:cNvGrpSpPr>
          <p:nvPr/>
        </p:nvGrpSpPr>
        <p:grpSpPr>
          <a:xfrm>
            <a:off x="1629626" y="3031608"/>
            <a:ext cx="1954314" cy="1824844"/>
            <a:chOff x="1839075" y="4427325"/>
            <a:chExt cx="2375263" cy="221790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E0BB06D-894D-73D5-CA34-0FFEA416C355}"/>
                </a:ext>
              </a:extLst>
            </p:cNvPr>
            <p:cNvGrpSpPr/>
            <p:nvPr/>
          </p:nvGrpSpPr>
          <p:grpSpPr>
            <a:xfrm>
              <a:off x="1896472" y="4427325"/>
              <a:ext cx="2256817" cy="2217906"/>
              <a:chOff x="2021297" y="3131313"/>
              <a:chExt cx="2256817" cy="221790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67568B2-436A-0714-4BF5-0AED3DB525CC}"/>
                  </a:ext>
                </a:extLst>
              </p:cNvPr>
              <p:cNvSpPr/>
              <p:nvPr/>
            </p:nvSpPr>
            <p:spPr>
              <a:xfrm>
                <a:off x="2021297" y="3131313"/>
                <a:ext cx="2256817" cy="2217906"/>
              </a:xfrm>
              <a:prstGeom prst="ellipse">
                <a:avLst/>
              </a:prstGeom>
              <a:solidFill>
                <a:srgbClr val="00A800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78000"/>
                  </a:srgbClr>
                </a:outerShdw>
                <a:softEdge rad="6668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3200" dirty="0"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BM DoHyeon OTF" panose="020B0600000101010101" pitchFamily="34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14A8A-3922-94C0-6908-D1DE9A8BD64F}"/>
                  </a:ext>
                </a:extLst>
              </p:cNvPr>
              <p:cNvSpPr txBox="1"/>
              <p:nvPr/>
            </p:nvSpPr>
            <p:spPr>
              <a:xfrm>
                <a:off x="2690610" y="3227936"/>
                <a:ext cx="917806" cy="714258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3200" b="1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01</a:t>
                </a:r>
                <a:endParaRPr kumimoji="1" lang="ko-Kore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2DBA73-EF23-CE00-33A8-CCF73EE5437C}"/>
                </a:ext>
              </a:extLst>
            </p:cNvPr>
            <p:cNvSpPr txBox="1"/>
            <p:nvPr/>
          </p:nvSpPr>
          <p:spPr>
            <a:xfrm>
              <a:off x="1839075" y="5281835"/>
              <a:ext cx="2375263" cy="71425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선정 배경</a:t>
              </a:r>
              <a:endParaRPr kumimoji="1" lang="ko-Kore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697164-DE91-F257-2484-83C17348C4DF}"/>
              </a:ext>
            </a:extLst>
          </p:cNvPr>
          <p:cNvSpPr txBox="1"/>
          <p:nvPr/>
        </p:nvSpPr>
        <p:spPr>
          <a:xfrm>
            <a:off x="2069479" y="750455"/>
            <a:ext cx="2391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목차</a:t>
            </a:r>
            <a:endParaRPr kumimoji="1" lang="ko-Kore-KR" altLang="en-US" sz="8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AAC6172-8626-BB72-7743-2F9537B657A3}"/>
              </a:ext>
            </a:extLst>
          </p:cNvPr>
          <p:cNvGrpSpPr>
            <a:grpSpLocks noChangeAspect="1"/>
          </p:cNvGrpSpPr>
          <p:nvPr/>
        </p:nvGrpSpPr>
        <p:grpSpPr>
          <a:xfrm>
            <a:off x="3806275" y="3041278"/>
            <a:ext cx="1954313" cy="1758481"/>
            <a:chOff x="4430830" y="4450731"/>
            <a:chExt cx="2464901" cy="221790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D27766-D7A8-BFE0-9661-95133FD20EF3}"/>
                </a:ext>
              </a:extLst>
            </p:cNvPr>
            <p:cNvSpPr/>
            <p:nvPr/>
          </p:nvSpPr>
          <p:spPr>
            <a:xfrm>
              <a:off x="4490057" y="4450731"/>
              <a:ext cx="2256817" cy="22179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7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M DoHyeon OTF" panose="020B060000010101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6C7B5F-7994-1D84-923A-1C7AA3AB2E63}"/>
                </a:ext>
              </a:extLst>
            </p:cNvPr>
            <p:cNvSpPr txBox="1"/>
            <p:nvPr/>
          </p:nvSpPr>
          <p:spPr>
            <a:xfrm>
              <a:off x="4430830" y="5323036"/>
              <a:ext cx="2464901" cy="73755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서비스 소개</a:t>
              </a:r>
              <a:endParaRPr kumimoji="1" lang="ko-Kore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C136FDC-D15E-8AAE-E991-25694AFBF6B9}"/>
              </a:ext>
            </a:extLst>
          </p:cNvPr>
          <p:cNvGrpSpPr>
            <a:grpSpLocks noChangeAspect="1"/>
          </p:cNvGrpSpPr>
          <p:nvPr/>
        </p:nvGrpSpPr>
        <p:grpSpPr>
          <a:xfrm>
            <a:off x="5888525" y="2984853"/>
            <a:ext cx="1954314" cy="1824844"/>
            <a:chOff x="1843726" y="4427325"/>
            <a:chExt cx="2375263" cy="221790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35137CB-D0DD-CC91-1795-1AF36E98EC25}"/>
                </a:ext>
              </a:extLst>
            </p:cNvPr>
            <p:cNvGrpSpPr/>
            <p:nvPr/>
          </p:nvGrpSpPr>
          <p:grpSpPr>
            <a:xfrm>
              <a:off x="1896472" y="4427325"/>
              <a:ext cx="2256817" cy="2217906"/>
              <a:chOff x="2021297" y="3131313"/>
              <a:chExt cx="2256817" cy="2217906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838C417-EA44-F464-2CB5-A9AFBB266902}"/>
                  </a:ext>
                </a:extLst>
              </p:cNvPr>
              <p:cNvSpPr/>
              <p:nvPr/>
            </p:nvSpPr>
            <p:spPr>
              <a:xfrm>
                <a:off x="2021297" y="3131313"/>
                <a:ext cx="2256817" cy="2217906"/>
              </a:xfrm>
              <a:prstGeom prst="ellipse">
                <a:avLst/>
              </a:prstGeom>
              <a:solidFill>
                <a:srgbClr val="00A800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78000"/>
                  </a:srgbClr>
                </a:outerShdw>
                <a:softEdge rad="6668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3200" dirty="0"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BM DoHyeon OTF" panose="020B0600000101010101" pitchFamily="34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6CDF1DE-2B1E-DC57-7DEA-BCC7612792A1}"/>
                  </a:ext>
                </a:extLst>
              </p:cNvPr>
              <p:cNvSpPr txBox="1"/>
              <p:nvPr/>
            </p:nvSpPr>
            <p:spPr>
              <a:xfrm>
                <a:off x="2690802" y="3242987"/>
                <a:ext cx="917806" cy="714258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3200" b="1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0</a:t>
                </a:r>
                <a:r>
                  <a:rPr kumimoji="1" lang="en-US" altLang="ko-KR" sz="3200" b="1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3</a:t>
                </a:r>
                <a:endParaRPr kumimoji="1" lang="ko-Kore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40FE02-B228-3F48-D5F3-F052D93929B5}"/>
                </a:ext>
              </a:extLst>
            </p:cNvPr>
            <p:cNvSpPr txBox="1"/>
            <p:nvPr/>
          </p:nvSpPr>
          <p:spPr>
            <a:xfrm>
              <a:off x="1843726" y="5295911"/>
              <a:ext cx="2375263" cy="71425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기술 설명</a:t>
              </a:r>
              <a:endParaRPr kumimoji="1" lang="ko-Kore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E9B2F13-8271-651E-97AD-AA7A9A135DC7}"/>
              </a:ext>
            </a:extLst>
          </p:cNvPr>
          <p:cNvGrpSpPr>
            <a:grpSpLocks noChangeAspect="1"/>
          </p:cNvGrpSpPr>
          <p:nvPr/>
        </p:nvGrpSpPr>
        <p:grpSpPr>
          <a:xfrm>
            <a:off x="8107807" y="3041278"/>
            <a:ext cx="1786162" cy="1755366"/>
            <a:chOff x="4490057" y="4450732"/>
            <a:chExt cx="2256817" cy="2217906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9E9A909-5E4F-86D4-3DEA-D986E04CA183}"/>
                </a:ext>
              </a:extLst>
            </p:cNvPr>
            <p:cNvSpPr/>
            <p:nvPr/>
          </p:nvSpPr>
          <p:spPr>
            <a:xfrm>
              <a:off x="4490057" y="4450732"/>
              <a:ext cx="2256817" cy="22179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7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M DoHyeon OTF" panose="020B0600000101010101" pitchFamily="34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27CDAE6-CB60-289B-0A26-2B135BBD9051}"/>
                </a:ext>
              </a:extLst>
            </p:cNvPr>
            <p:cNvSpPr txBox="1"/>
            <p:nvPr/>
          </p:nvSpPr>
          <p:spPr>
            <a:xfrm>
              <a:off x="4534669" y="5291952"/>
              <a:ext cx="2167590" cy="71425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시연 영상</a:t>
              </a:r>
              <a:endParaRPr kumimoji="1" lang="ko-Kore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CD6213A-AEEB-D1EC-FEE9-870A34F9BB1D}"/>
                </a:ext>
              </a:extLst>
            </p:cNvPr>
            <p:cNvSpPr txBox="1"/>
            <p:nvPr/>
          </p:nvSpPr>
          <p:spPr>
            <a:xfrm>
              <a:off x="5135653" y="4535040"/>
              <a:ext cx="965623" cy="71425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</a:t>
              </a:r>
              <a:r>
                <a:rPr kumimoji="1" lang="en-US" altLang="ko-KR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4</a:t>
              </a:r>
              <a:endParaRPr kumimoji="1" lang="ko-Kore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B769843-E129-3EF9-DB15-947D7000C06F}"/>
              </a:ext>
            </a:extLst>
          </p:cNvPr>
          <p:cNvGrpSpPr>
            <a:grpSpLocks noChangeAspect="1"/>
          </p:cNvGrpSpPr>
          <p:nvPr/>
        </p:nvGrpSpPr>
        <p:grpSpPr>
          <a:xfrm>
            <a:off x="10074851" y="2971800"/>
            <a:ext cx="1954314" cy="1824844"/>
            <a:chOff x="1837248" y="4427325"/>
            <a:chExt cx="2375263" cy="2217906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5F97A48-2857-4199-E85A-3C612C2AC9BA}"/>
                </a:ext>
              </a:extLst>
            </p:cNvPr>
            <p:cNvGrpSpPr/>
            <p:nvPr/>
          </p:nvGrpSpPr>
          <p:grpSpPr>
            <a:xfrm>
              <a:off x="1896472" y="4427325"/>
              <a:ext cx="2256817" cy="2217906"/>
              <a:chOff x="2021297" y="3131313"/>
              <a:chExt cx="2256817" cy="2217906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3DFF1498-3613-0445-AD33-4767A0E63499}"/>
                  </a:ext>
                </a:extLst>
              </p:cNvPr>
              <p:cNvSpPr/>
              <p:nvPr/>
            </p:nvSpPr>
            <p:spPr>
              <a:xfrm>
                <a:off x="2021297" y="3131313"/>
                <a:ext cx="2256817" cy="2217906"/>
              </a:xfrm>
              <a:prstGeom prst="ellipse">
                <a:avLst/>
              </a:prstGeom>
              <a:solidFill>
                <a:srgbClr val="00A800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78000"/>
                  </a:srgbClr>
                </a:outerShdw>
                <a:softEdge rad="6668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3200" dirty="0"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BM DoHyeon OTF" panose="020B0600000101010101" pitchFamily="34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373F0F-7118-04E5-BA6A-519A0B5634B1}"/>
                  </a:ext>
                </a:extLst>
              </p:cNvPr>
              <p:cNvSpPr txBox="1"/>
              <p:nvPr/>
            </p:nvSpPr>
            <p:spPr>
              <a:xfrm>
                <a:off x="2690802" y="3248513"/>
                <a:ext cx="917806" cy="714258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3200" b="1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0</a:t>
                </a:r>
                <a:r>
                  <a:rPr kumimoji="1" lang="en-US" altLang="ko-KR" sz="3200" b="1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5</a:t>
                </a:r>
                <a:endParaRPr kumimoji="1" lang="ko-Kore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DE36E5D-D60F-7F18-84E1-6E631245955A}"/>
                </a:ext>
              </a:extLst>
            </p:cNvPr>
            <p:cNvSpPr txBox="1"/>
            <p:nvPr/>
          </p:nvSpPr>
          <p:spPr>
            <a:xfrm>
              <a:off x="1837248" y="5310896"/>
              <a:ext cx="2375263" cy="714258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개선점</a:t>
              </a:r>
              <a:endParaRPr kumimoji="1" lang="ko-Kore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B9F947-11D4-D983-5E9E-53BA8734B016}"/>
              </a:ext>
            </a:extLst>
          </p:cNvPr>
          <p:cNvGrpSpPr/>
          <p:nvPr/>
        </p:nvGrpSpPr>
        <p:grpSpPr>
          <a:xfrm>
            <a:off x="1" y="0"/>
            <a:ext cx="1536970" cy="6858000"/>
            <a:chOff x="1" y="0"/>
            <a:chExt cx="1536970" cy="6858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12EFC44-B719-37F4-0417-E7DD0CE9D856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19" name="그래픽 18" descr="3D 안경 윤곽선">
              <a:extLst>
                <a:ext uri="{FF2B5EF4-FFF2-40B4-BE49-F238E27FC236}">
                  <a16:creationId xmlns:a16="http://schemas.microsoft.com/office/drawing/2014/main" id="{81A3AA10-F27C-2DDC-CCFE-5359FB2EF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지속적인 개선 윤곽선">
              <a:extLst>
                <a:ext uri="{FF2B5EF4-FFF2-40B4-BE49-F238E27FC236}">
                  <a16:creationId xmlns:a16="http://schemas.microsoft.com/office/drawing/2014/main" id="{E5813B59-1E06-2EE4-DE5D-4028D64B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21" name="그래픽 20" descr="톱니바퀴 윤곽선">
              <a:extLst>
                <a:ext uri="{FF2B5EF4-FFF2-40B4-BE49-F238E27FC236}">
                  <a16:creationId xmlns:a16="http://schemas.microsoft.com/office/drawing/2014/main" id="{DF09D9CF-4063-1AE2-976D-16AA7BD8F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22" name="그래픽 21" descr="서버 윤곽선">
              <a:extLst>
                <a:ext uri="{FF2B5EF4-FFF2-40B4-BE49-F238E27FC236}">
                  <a16:creationId xmlns:a16="http://schemas.microsoft.com/office/drawing/2014/main" id="{645631EB-D833-61D2-9663-3FBC60F6E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23" name="그래픽 22" descr="전구 및 기어  윤곽선">
              <a:extLst>
                <a:ext uri="{FF2B5EF4-FFF2-40B4-BE49-F238E27FC236}">
                  <a16:creationId xmlns:a16="http://schemas.microsoft.com/office/drawing/2014/main" id="{6AB59981-5B0B-A283-96F3-4A70042D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2D73076-3BD0-DFE2-97B0-9CA463A2914D}"/>
              </a:ext>
            </a:extLst>
          </p:cNvPr>
          <p:cNvSpPr txBox="1"/>
          <p:nvPr/>
        </p:nvSpPr>
        <p:spPr>
          <a:xfrm>
            <a:off x="4386950" y="3085629"/>
            <a:ext cx="930544" cy="58767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02</a:t>
            </a:r>
            <a:endParaRPr kumimoji="1" lang="ko-Kore-KR" altLang="en-US" sz="32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20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6CB7EBB-8C07-38E4-3545-C5493C871CE4}"/>
              </a:ext>
            </a:extLst>
          </p:cNvPr>
          <p:cNvCxnSpPr>
            <a:cxnSpLocks/>
          </p:cNvCxnSpPr>
          <p:nvPr/>
        </p:nvCxnSpPr>
        <p:spPr>
          <a:xfrm>
            <a:off x="1748924" y="635994"/>
            <a:ext cx="109978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0F0B49-B079-1483-FBA1-E1BEB9630C28}"/>
              </a:ext>
            </a:extLst>
          </p:cNvPr>
          <p:cNvSpPr txBox="1"/>
          <p:nvPr/>
        </p:nvSpPr>
        <p:spPr>
          <a:xfrm>
            <a:off x="1748924" y="123681"/>
            <a:ext cx="423624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모델링 과정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5" name="Object 8">
            <a:extLst>
              <a:ext uri="{FF2B5EF4-FFF2-40B4-BE49-F238E27FC236}">
                <a16:creationId xmlns:a16="http://schemas.microsoft.com/office/drawing/2014/main" id="{73173CFD-6CCD-25A9-6497-70986FC913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762" y="4312694"/>
            <a:ext cx="1540157" cy="1044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9A84BE4-2608-D2DE-A161-7F41976DE696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D1895B-1539-56CF-1A7C-5CE52643731F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324B0C-0A49-5A24-718B-770A868656D4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8" name="그래픽 7" descr="3D 안경 윤곽선">
              <a:extLst>
                <a:ext uri="{FF2B5EF4-FFF2-40B4-BE49-F238E27FC236}">
                  <a16:creationId xmlns:a16="http://schemas.microsoft.com/office/drawing/2014/main" id="{1B14170E-A7A5-BE9E-8299-929CA1F3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지속적인 개선 윤곽선">
              <a:extLst>
                <a:ext uri="{FF2B5EF4-FFF2-40B4-BE49-F238E27FC236}">
                  <a16:creationId xmlns:a16="http://schemas.microsoft.com/office/drawing/2014/main" id="{F7557DA3-4AC8-4A44-0485-30BC1C48C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서버 윤곽선">
              <a:extLst>
                <a:ext uri="{FF2B5EF4-FFF2-40B4-BE49-F238E27FC236}">
                  <a16:creationId xmlns:a16="http://schemas.microsoft.com/office/drawing/2014/main" id="{5A579ADE-00CE-57F5-17E7-C247E1D26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4A1AF393-0750-0618-2488-C9AD3481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12" name="그래픽 11" descr="전구 및 기어  윤곽선">
              <a:extLst>
                <a:ext uri="{FF2B5EF4-FFF2-40B4-BE49-F238E27FC236}">
                  <a16:creationId xmlns:a16="http://schemas.microsoft.com/office/drawing/2014/main" id="{4C065FCC-7BEA-E21A-3C24-904F6CF9C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톱니바퀴 윤곽선">
              <a:extLst>
                <a:ext uri="{FF2B5EF4-FFF2-40B4-BE49-F238E27FC236}">
                  <a16:creationId xmlns:a16="http://schemas.microsoft.com/office/drawing/2014/main" id="{EE558381-A79B-47AD-EED5-ED3A628C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D7684052-E055-7A9A-8FE7-B16FADC78560}"/>
              </a:ext>
            </a:extLst>
          </p:cNvPr>
          <p:cNvSpPr/>
          <p:nvPr/>
        </p:nvSpPr>
        <p:spPr>
          <a:xfrm>
            <a:off x="2162728" y="2623611"/>
            <a:ext cx="2483264" cy="685459"/>
          </a:xfrm>
          <a:prstGeom prst="roundRect">
            <a:avLst/>
          </a:prstGeom>
          <a:solidFill>
            <a:srgbClr val="2C4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수집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D81429A-3729-B250-01CB-60348A0C4F15}"/>
              </a:ext>
            </a:extLst>
          </p:cNvPr>
          <p:cNvSpPr/>
          <p:nvPr/>
        </p:nvSpPr>
        <p:spPr>
          <a:xfrm>
            <a:off x="5589788" y="2623611"/>
            <a:ext cx="2483264" cy="68545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전처리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DFE7A1-27CB-6567-A44B-05CC3CCE93EA}"/>
              </a:ext>
            </a:extLst>
          </p:cNvPr>
          <p:cNvSpPr/>
          <p:nvPr/>
        </p:nvSpPr>
        <p:spPr>
          <a:xfrm>
            <a:off x="8884823" y="2640626"/>
            <a:ext cx="2483264" cy="6854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모델 구축</a:t>
            </a:r>
          </a:p>
        </p:txBody>
      </p:sp>
      <p:sp>
        <p:nvSpPr>
          <p:cNvPr id="28" name="이등변 삼각형 9">
            <a:extLst>
              <a:ext uri="{FF2B5EF4-FFF2-40B4-BE49-F238E27FC236}">
                <a16:creationId xmlns:a16="http://schemas.microsoft.com/office/drawing/2014/main" id="{F31511BA-0D32-C6F4-AAD3-568140269C76}"/>
              </a:ext>
            </a:extLst>
          </p:cNvPr>
          <p:cNvSpPr/>
          <p:nvPr/>
        </p:nvSpPr>
        <p:spPr>
          <a:xfrm rot="5400000">
            <a:off x="5038293" y="2826662"/>
            <a:ext cx="291219" cy="186245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</a:endParaRPr>
          </a:p>
        </p:txBody>
      </p:sp>
      <p:sp>
        <p:nvSpPr>
          <p:cNvPr id="29" name="이등변 삼각형 10">
            <a:extLst>
              <a:ext uri="{FF2B5EF4-FFF2-40B4-BE49-F238E27FC236}">
                <a16:creationId xmlns:a16="http://schemas.microsoft.com/office/drawing/2014/main" id="{85F4438B-69FD-4C59-6028-5B332EA3C206}"/>
              </a:ext>
            </a:extLst>
          </p:cNvPr>
          <p:cNvSpPr/>
          <p:nvPr/>
        </p:nvSpPr>
        <p:spPr>
          <a:xfrm rot="5400000">
            <a:off x="8333328" y="2890232"/>
            <a:ext cx="291219" cy="186245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8ABD7CC-1B9C-BDDA-4FE7-046C58322EE7}"/>
              </a:ext>
            </a:extLst>
          </p:cNvPr>
          <p:cNvSpPr/>
          <p:nvPr/>
        </p:nvSpPr>
        <p:spPr>
          <a:xfrm>
            <a:off x="1779486" y="3429000"/>
            <a:ext cx="3394499" cy="57216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AI-Hub 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음식 이미지 데이터 수집</a:t>
            </a: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B0A195C-3784-E882-74C4-78BDC77F98B0}"/>
              </a:ext>
            </a:extLst>
          </p:cNvPr>
          <p:cNvSpPr/>
          <p:nvPr/>
        </p:nvSpPr>
        <p:spPr>
          <a:xfrm>
            <a:off x="5443279" y="3571575"/>
            <a:ext cx="3176690" cy="178341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음식 이미지 데이터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라벨링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F4F676D5-32EB-3F4D-A72A-9C79F9355851}"/>
              </a:ext>
            </a:extLst>
          </p:cNvPr>
          <p:cNvSpPr/>
          <p:nvPr/>
        </p:nvSpPr>
        <p:spPr>
          <a:xfrm>
            <a:off x="9417257" y="3571575"/>
            <a:ext cx="2483264" cy="178341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이미지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디텍션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408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3D 안경 윤곽선">
            <a:extLst>
              <a:ext uri="{FF2B5EF4-FFF2-40B4-BE49-F238E27FC236}">
                <a16:creationId xmlns:a16="http://schemas.microsoft.com/office/drawing/2014/main" id="{C65DF662-21AF-6389-C2E6-39E59883F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277" y="4333730"/>
            <a:ext cx="914400" cy="914400"/>
          </a:xfrm>
          <a:prstGeom prst="rect">
            <a:avLst/>
          </a:prstGeom>
        </p:spPr>
      </p:pic>
      <p:pic>
        <p:nvPicPr>
          <p:cNvPr id="22" name="그래픽 21" descr="지속적인 개선 윤곽선">
            <a:extLst>
              <a:ext uri="{FF2B5EF4-FFF2-40B4-BE49-F238E27FC236}">
                <a16:creationId xmlns:a16="http://schemas.microsoft.com/office/drawing/2014/main" id="{51EE4A64-FDC7-8085-EF01-02A836AD1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579" y="5612727"/>
            <a:ext cx="914400" cy="914400"/>
          </a:xfrm>
          <a:prstGeom prst="rect">
            <a:avLst/>
          </a:prstGeom>
        </p:spPr>
      </p:pic>
      <p:pic>
        <p:nvPicPr>
          <p:cNvPr id="23" name="그래픽 22" descr="서버 윤곽선">
            <a:extLst>
              <a:ext uri="{FF2B5EF4-FFF2-40B4-BE49-F238E27FC236}">
                <a16:creationId xmlns:a16="http://schemas.microsoft.com/office/drawing/2014/main" id="{101606BA-54C3-8D13-91D0-90C779146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286" y="1616694"/>
            <a:ext cx="914400" cy="914400"/>
          </a:xfrm>
          <a:prstGeom prst="rect">
            <a:avLst/>
          </a:prstGeom>
        </p:spPr>
      </p:pic>
      <p:pic>
        <p:nvPicPr>
          <p:cNvPr id="24" name="Object 8">
            <a:extLst>
              <a:ext uri="{FF2B5EF4-FFF2-40B4-BE49-F238E27FC236}">
                <a16:creationId xmlns:a16="http://schemas.microsoft.com/office/drawing/2014/main" id="{51E726A3-BDBE-F0A4-E66E-94179FD8AFF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80" y="2905088"/>
            <a:ext cx="1540157" cy="1044000"/>
          </a:xfrm>
          <a:prstGeom prst="rect">
            <a:avLst/>
          </a:prstGeom>
        </p:spPr>
      </p:pic>
      <p:pic>
        <p:nvPicPr>
          <p:cNvPr id="25" name="그래픽 24" descr="전구 및 기어  윤곽선">
            <a:extLst>
              <a:ext uri="{FF2B5EF4-FFF2-40B4-BE49-F238E27FC236}">
                <a16:creationId xmlns:a16="http://schemas.microsoft.com/office/drawing/2014/main" id="{3BEAA57C-705A-4FB1-045B-3C61C80F2A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579" y="254764"/>
            <a:ext cx="914400" cy="914400"/>
          </a:xfrm>
          <a:prstGeom prst="rect">
            <a:avLst/>
          </a:prstGeom>
        </p:spPr>
      </p:pic>
      <p:pic>
        <p:nvPicPr>
          <p:cNvPr id="26" name="그래픽 25" descr="톱니바퀴 윤곽선">
            <a:extLst>
              <a:ext uri="{FF2B5EF4-FFF2-40B4-BE49-F238E27FC236}">
                <a16:creationId xmlns:a16="http://schemas.microsoft.com/office/drawing/2014/main" id="{4E97CC4E-5770-D661-EE3D-3CA68047D4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579" y="2971800"/>
            <a:ext cx="914400" cy="9144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8EF9B83-34BC-05CC-CA9C-7FFB15FB84AF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B7DC9D-D1E6-A66C-B0C6-99DCE917EAE6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15A0082-E1C2-7F54-F155-D8D68A8FAE41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30" name="그래픽 29" descr="3D 안경 윤곽선">
              <a:extLst>
                <a:ext uri="{FF2B5EF4-FFF2-40B4-BE49-F238E27FC236}">
                  <a16:creationId xmlns:a16="http://schemas.microsoft.com/office/drawing/2014/main" id="{24209FFB-612B-70DE-7295-CB0AE48F2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지속적인 개선 윤곽선">
              <a:extLst>
                <a:ext uri="{FF2B5EF4-FFF2-40B4-BE49-F238E27FC236}">
                  <a16:creationId xmlns:a16="http://schemas.microsoft.com/office/drawing/2014/main" id="{A9A74253-0612-E99C-5C2F-4DC0D25F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32" name="그래픽 31" descr="서버 윤곽선">
              <a:extLst>
                <a:ext uri="{FF2B5EF4-FFF2-40B4-BE49-F238E27FC236}">
                  <a16:creationId xmlns:a16="http://schemas.microsoft.com/office/drawing/2014/main" id="{244DB533-8255-79AB-C532-75D03114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33" name="Object 8">
              <a:extLst>
                <a:ext uri="{FF2B5EF4-FFF2-40B4-BE49-F238E27FC236}">
                  <a16:creationId xmlns:a16="http://schemas.microsoft.com/office/drawing/2014/main" id="{B4EF4431-D52F-0EC8-9BF4-50FF70AE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34" name="그래픽 33" descr="전구 및 기어  윤곽선">
              <a:extLst>
                <a:ext uri="{FF2B5EF4-FFF2-40B4-BE49-F238E27FC236}">
                  <a16:creationId xmlns:a16="http://schemas.microsoft.com/office/drawing/2014/main" id="{551C02EC-469C-77F3-D02C-6309DECB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35" name="그래픽 34" descr="톱니바퀴 윤곽선">
              <a:extLst>
                <a:ext uri="{FF2B5EF4-FFF2-40B4-BE49-F238E27FC236}">
                  <a16:creationId xmlns:a16="http://schemas.microsoft.com/office/drawing/2014/main" id="{5487C562-0196-EB1C-05EC-587B1A25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37" name="Picture 6" descr="안심존 포털 | AI 허브">
            <a:extLst>
              <a:ext uri="{FF2B5EF4-FFF2-40B4-BE49-F238E27FC236}">
                <a16:creationId xmlns:a16="http://schemas.microsoft.com/office/drawing/2014/main" id="{8DF758DA-EEF8-B9B0-55BF-5C8ED8225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256" y="1258810"/>
            <a:ext cx="3027047" cy="86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1FB426-E528-C30D-7040-1AABF3891FA0}"/>
              </a:ext>
            </a:extLst>
          </p:cNvPr>
          <p:cNvGrpSpPr/>
          <p:nvPr/>
        </p:nvGrpSpPr>
        <p:grpSpPr>
          <a:xfrm>
            <a:off x="1835736" y="2536311"/>
            <a:ext cx="7992746" cy="2839068"/>
            <a:chOff x="1848256" y="2331728"/>
            <a:chExt cx="7992746" cy="283906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57129FD-C1F3-28CC-0FC6-4E69CE4CA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35000"/>
            </a:blip>
            <a:stretch>
              <a:fillRect/>
            </a:stretch>
          </p:blipFill>
          <p:spPr>
            <a:xfrm>
              <a:off x="1848256" y="2331728"/>
              <a:ext cx="7992746" cy="28390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0F4D6B-3AFF-EE2B-D05D-558AB49CB686}"/>
                </a:ext>
              </a:extLst>
            </p:cNvPr>
            <p:cNvSpPr txBox="1"/>
            <p:nvPr/>
          </p:nvSpPr>
          <p:spPr>
            <a:xfrm>
              <a:off x="2643292" y="2820238"/>
              <a:ext cx="690541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solidFill>
                    <a:srgbClr val="00B200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36</a:t>
              </a:r>
              <a:r>
                <a:rPr lang="ko-KR" altLang="en-US" sz="32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개 클래스</a:t>
              </a:r>
              <a:endPara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약 </a:t>
              </a:r>
              <a:r>
                <a:rPr lang="en-US" altLang="ko-KR" sz="4000" dirty="0">
                  <a:solidFill>
                    <a:srgbClr val="00B200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12,000</a:t>
              </a:r>
              <a:r>
                <a:rPr lang="ko-KR" altLang="en-US" sz="32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장의 음식 이미지 수집</a:t>
              </a:r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F053E5B-13F7-FDA8-39E9-3E697E18F5F5}"/>
              </a:ext>
            </a:extLst>
          </p:cNvPr>
          <p:cNvCxnSpPr>
            <a:cxnSpLocks/>
          </p:cNvCxnSpPr>
          <p:nvPr/>
        </p:nvCxnSpPr>
        <p:spPr>
          <a:xfrm>
            <a:off x="1748924" y="635994"/>
            <a:ext cx="109978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E8A0877-1251-AE3B-349F-F437E1DCCF0A}"/>
              </a:ext>
            </a:extLst>
          </p:cNvPr>
          <p:cNvSpPr txBox="1"/>
          <p:nvPr/>
        </p:nvSpPr>
        <p:spPr>
          <a:xfrm>
            <a:off x="1748923" y="123681"/>
            <a:ext cx="453553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수집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820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3D 안경 윤곽선">
            <a:extLst>
              <a:ext uri="{FF2B5EF4-FFF2-40B4-BE49-F238E27FC236}">
                <a16:creationId xmlns:a16="http://schemas.microsoft.com/office/drawing/2014/main" id="{C65DF662-21AF-6389-C2E6-39E59883F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277" y="4333730"/>
            <a:ext cx="914400" cy="914400"/>
          </a:xfrm>
          <a:prstGeom prst="rect">
            <a:avLst/>
          </a:prstGeom>
        </p:spPr>
      </p:pic>
      <p:pic>
        <p:nvPicPr>
          <p:cNvPr id="22" name="그래픽 21" descr="지속적인 개선 윤곽선">
            <a:extLst>
              <a:ext uri="{FF2B5EF4-FFF2-40B4-BE49-F238E27FC236}">
                <a16:creationId xmlns:a16="http://schemas.microsoft.com/office/drawing/2014/main" id="{51EE4A64-FDC7-8085-EF01-02A836AD1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579" y="5612727"/>
            <a:ext cx="914400" cy="914400"/>
          </a:xfrm>
          <a:prstGeom prst="rect">
            <a:avLst/>
          </a:prstGeom>
        </p:spPr>
      </p:pic>
      <p:pic>
        <p:nvPicPr>
          <p:cNvPr id="23" name="그래픽 22" descr="서버 윤곽선">
            <a:extLst>
              <a:ext uri="{FF2B5EF4-FFF2-40B4-BE49-F238E27FC236}">
                <a16:creationId xmlns:a16="http://schemas.microsoft.com/office/drawing/2014/main" id="{101606BA-54C3-8D13-91D0-90C779146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286" y="1616694"/>
            <a:ext cx="914400" cy="914400"/>
          </a:xfrm>
          <a:prstGeom prst="rect">
            <a:avLst/>
          </a:prstGeom>
        </p:spPr>
      </p:pic>
      <p:pic>
        <p:nvPicPr>
          <p:cNvPr id="24" name="Object 8">
            <a:extLst>
              <a:ext uri="{FF2B5EF4-FFF2-40B4-BE49-F238E27FC236}">
                <a16:creationId xmlns:a16="http://schemas.microsoft.com/office/drawing/2014/main" id="{51E726A3-BDBE-F0A4-E66E-94179FD8AFF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80" y="2905088"/>
            <a:ext cx="1540157" cy="1044000"/>
          </a:xfrm>
          <a:prstGeom prst="rect">
            <a:avLst/>
          </a:prstGeom>
        </p:spPr>
      </p:pic>
      <p:pic>
        <p:nvPicPr>
          <p:cNvPr id="25" name="그래픽 24" descr="전구 및 기어  윤곽선">
            <a:extLst>
              <a:ext uri="{FF2B5EF4-FFF2-40B4-BE49-F238E27FC236}">
                <a16:creationId xmlns:a16="http://schemas.microsoft.com/office/drawing/2014/main" id="{3BEAA57C-705A-4FB1-045B-3C61C80F2A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579" y="254764"/>
            <a:ext cx="914400" cy="914400"/>
          </a:xfrm>
          <a:prstGeom prst="rect">
            <a:avLst/>
          </a:prstGeom>
        </p:spPr>
      </p:pic>
      <p:pic>
        <p:nvPicPr>
          <p:cNvPr id="26" name="그래픽 25" descr="톱니바퀴 윤곽선">
            <a:extLst>
              <a:ext uri="{FF2B5EF4-FFF2-40B4-BE49-F238E27FC236}">
                <a16:creationId xmlns:a16="http://schemas.microsoft.com/office/drawing/2014/main" id="{4E97CC4E-5770-D661-EE3D-3CA68047D4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579" y="2971800"/>
            <a:ext cx="914400" cy="9144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8EF9B83-34BC-05CC-CA9C-7FFB15FB84AF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B7DC9D-D1E6-A66C-B0C6-99DCE917EAE6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15A0082-E1C2-7F54-F155-D8D68A8FAE41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30" name="그래픽 29" descr="3D 안경 윤곽선">
              <a:extLst>
                <a:ext uri="{FF2B5EF4-FFF2-40B4-BE49-F238E27FC236}">
                  <a16:creationId xmlns:a16="http://schemas.microsoft.com/office/drawing/2014/main" id="{24209FFB-612B-70DE-7295-CB0AE48F2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지속적인 개선 윤곽선">
              <a:extLst>
                <a:ext uri="{FF2B5EF4-FFF2-40B4-BE49-F238E27FC236}">
                  <a16:creationId xmlns:a16="http://schemas.microsoft.com/office/drawing/2014/main" id="{A9A74253-0612-E99C-5C2F-4DC0D25F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32" name="그래픽 31" descr="서버 윤곽선">
              <a:extLst>
                <a:ext uri="{FF2B5EF4-FFF2-40B4-BE49-F238E27FC236}">
                  <a16:creationId xmlns:a16="http://schemas.microsoft.com/office/drawing/2014/main" id="{244DB533-8255-79AB-C532-75D03114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33" name="Object 8">
              <a:extLst>
                <a:ext uri="{FF2B5EF4-FFF2-40B4-BE49-F238E27FC236}">
                  <a16:creationId xmlns:a16="http://schemas.microsoft.com/office/drawing/2014/main" id="{B4EF4431-D52F-0EC8-9BF4-50FF70AE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34" name="그래픽 33" descr="전구 및 기어  윤곽선">
              <a:extLst>
                <a:ext uri="{FF2B5EF4-FFF2-40B4-BE49-F238E27FC236}">
                  <a16:creationId xmlns:a16="http://schemas.microsoft.com/office/drawing/2014/main" id="{551C02EC-469C-77F3-D02C-6309DECB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35" name="그래픽 34" descr="톱니바퀴 윤곽선">
              <a:extLst>
                <a:ext uri="{FF2B5EF4-FFF2-40B4-BE49-F238E27FC236}">
                  <a16:creationId xmlns:a16="http://schemas.microsoft.com/office/drawing/2014/main" id="{5487C562-0196-EB1C-05EC-587B1A25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3D6F3EA-BC85-8BD7-EE47-7864A13A9EF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08" y="1169164"/>
            <a:ext cx="7692677" cy="5117055"/>
          </a:xfrm>
          <a:prstGeom prst="rect">
            <a:avLst/>
          </a:prstGeom>
        </p:spPr>
      </p:pic>
      <p:sp>
        <p:nvSpPr>
          <p:cNvPr id="36" name="오른쪽 화살표 4">
            <a:extLst>
              <a:ext uri="{FF2B5EF4-FFF2-40B4-BE49-F238E27FC236}">
                <a16:creationId xmlns:a16="http://schemas.microsoft.com/office/drawing/2014/main" id="{94768C80-9F8C-E0E9-62F9-EBF82E67148A}"/>
              </a:ext>
            </a:extLst>
          </p:cNvPr>
          <p:cNvSpPr/>
          <p:nvPr/>
        </p:nvSpPr>
        <p:spPr>
          <a:xfrm>
            <a:off x="6523495" y="3261323"/>
            <a:ext cx="546734" cy="33885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  <a:latin typeface="BM DoHyeon OTF" panose="020B060000010101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38916723-5633-2AE5-EB34-64E45678BA48}"/>
              </a:ext>
            </a:extLst>
          </p:cNvPr>
          <p:cNvCxnSpPr>
            <a:cxnSpLocks/>
          </p:cNvCxnSpPr>
          <p:nvPr/>
        </p:nvCxnSpPr>
        <p:spPr>
          <a:xfrm>
            <a:off x="1748924" y="635994"/>
            <a:ext cx="109978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EDB8888-BF64-26DF-A6DB-A05DAB41192E}"/>
              </a:ext>
            </a:extLst>
          </p:cNvPr>
          <p:cNvSpPr txBox="1"/>
          <p:nvPr/>
        </p:nvSpPr>
        <p:spPr>
          <a:xfrm>
            <a:off x="1748923" y="123681"/>
            <a:ext cx="579487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</a:t>
            </a:r>
            <a:r>
              <a:rPr kumimoji="1" lang="ko-KR" altLang="en-US" sz="4400" dirty="0" err="1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전처리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905CD7-ADCE-7776-6F85-F2C514AD601A}"/>
              </a:ext>
            </a:extLst>
          </p:cNvPr>
          <p:cNvSpPr txBox="1"/>
          <p:nvPr/>
        </p:nvSpPr>
        <p:spPr>
          <a:xfrm>
            <a:off x="1848256" y="1464200"/>
            <a:ext cx="4250980" cy="45269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{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"Code Name": "B080239XX_00264.jpg",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"Name": "</a:t>
            </a:r>
            <a:r>
              <a:rPr lang="en-US" altLang="ko-KR" sz="1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babekyuchikin</a:t>
            </a: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"W": "0.865444",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"H": "0.746878",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"File Format": "jpg",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"Cat 1": "08",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"Cat 2": "02",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"Cat 3": "39",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"Cat 4": "xx",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"Annotation Type": "binding",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"Point(</a:t>
            </a:r>
            <a:r>
              <a:rPr lang="en-US" altLang="ko-KR" sz="1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x,y</a:t>
            </a:r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)": "0.497537,0.491506",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"Label": "0",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"Serving Size": "xx",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"Camera Angle": "xx",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"Cardinal Angle": "xx",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"Color of Container": "xx",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"Material of Container": "xx",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  "Illuminance": "xx"</a:t>
            </a:r>
          </a:p>
          <a:p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  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623F77-AA5B-58A6-7657-A5E78050DFDB}"/>
              </a:ext>
            </a:extLst>
          </p:cNvPr>
          <p:cNvSpPr txBox="1"/>
          <p:nvPr/>
        </p:nvSpPr>
        <p:spPr>
          <a:xfrm>
            <a:off x="7494489" y="3162961"/>
            <a:ext cx="4250980" cy="43355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6 0.497537 0.491506 0.865444 0.746878</a:t>
            </a:r>
          </a:p>
        </p:txBody>
      </p:sp>
    </p:spTree>
    <p:extLst>
      <p:ext uri="{BB962C8B-B14F-4D97-AF65-F5344CB8AC3E}">
        <p14:creationId xmlns:p14="http://schemas.microsoft.com/office/powerpoint/2010/main" val="2386684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3D 안경 윤곽선">
            <a:extLst>
              <a:ext uri="{FF2B5EF4-FFF2-40B4-BE49-F238E27FC236}">
                <a16:creationId xmlns:a16="http://schemas.microsoft.com/office/drawing/2014/main" id="{C65DF662-21AF-6389-C2E6-39E59883F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277" y="4333730"/>
            <a:ext cx="914400" cy="914400"/>
          </a:xfrm>
          <a:prstGeom prst="rect">
            <a:avLst/>
          </a:prstGeom>
        </p:spPr>
      </p:pic>
      <p:pic>
        <p:nvPicPr>
          <p:cNvPr id="22" name="그래픽 21" descr="지속적인 개선 윤곽선">
            <a:extLst>
              <a:ext uri="{FF2B5EF4-FFF2-40B4-BE49-F238E27FC236}">
                <a16:creationId xmlns:a16="http://schemas.microsoft.com/office/drawing/2014/main" id="{51EE4A64-FDC7-8085-EF01-02A836AD1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579" y="5612727"/>
            <a:ext cx="914400" cy="914400"/>
          </a:xfrm>
          <a:prstGeom prst="rect">
            <a:avLst/>
          </a:prstGeom>
        </p:spPr>
      </p:pic>
      <p:pic>
        <p:nvPicPr>
          <p:cNvPr id="23" name="그래픽 22" descr="서버 윤곽선">
            <a:extLst>
              <a:ext uri="{FF2B5EF4-FFF2-40B4-BE49-F238E27FC236}">
                <a16:creationId xmlns:a16="http://schemas.microsoft.com/office/drawing/2014/main" id="{101606BA-54C3-8D13-91D0-90C779146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286" y="1616694"/>
            <a:ext cx="914400" cy="914400"/>
          </a:xfrm>
          <a:prstGeom prst="rect">
            <a:avLst/>
          </a:prstGeom>
        </p:spPr>
      </p:pic>
      <p:pic>
        <p:nvPicPr>
          <p:cNvPr id="24" name="Object 8">
            <a:extLst>
              <a:ext uri="{FF2B5EF4-FFF2-40B4-BE49-F238E27FC236}">
                <a16:creationId xmlns:a16="http://schemas.microsoft.com/office/drawing/2014/main" id="{51E726A3-BDBE-F0A4-E66E-94179FD8AFF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80" y="2905088"/>
            <a:ext cx="1540157" cy="1044000"/>
          </a:xfrm>
          <a:prstGeom prst="rect">
            <a:avLst/>
          </a:prstGeom>
        </p:spPr>
      </p:pic>
      <p:pic>
        <p:nvPicPr>
          <p:cNvPr id="25" name="그래픽 24" descr="전구 및 기어  윤곽선">
            <a:extLst>
              <a:ext uri="{FF2B5EF4-FFF2-40B4-BE49-F238E27FC236}">
                <a16:creationId xmlns:a16="http://schemas.microsoft.com/office/drawing/2014/main" id="{3BEAA57C-705A-4FB1-045B-3C61C80F2A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579" y="254764"/>
            <a:ext cx="914400" cy="914400"/>
          </a:xfrm>
          <a:prstGeom prst="rect">
            <a:avLst/>
          </a:prstGeom>
        </p:spPr>
      </p:pic>
      <p:pic>
        <p:nvPicPr>
          <p:cNvPr id="26" name="그래픽 25" descr="톱니바퀴 윤곽선">
            <a:extLst>
              <a:ext uri="{FF2B5EF4-FFF2-40B4-BE49-F238E27FC236}">
                <a16:creationId xmlns:a16="http://schemas.microsoft.com/office/drawing/2014/main" id="{4E97CC4E-5770-D661-EE3D-3CA68047D4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579" y="2971800"/>
            <a:ext cx="914400" cy="9144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8EF9B83-34BC-05CC-CA9C-7FFB15FB84AF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B7DC9D-D1E6-A66C-B0C6-99DCE917EAE6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15A0082-E1C2-7F54-F155-D8D68A8FAE41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30" name="그래픽 29" descr="3D 안경 윤곽선">
              <a:extLst>
                <a:ext uri="{FF2B5EF4-FFF2-40B4-BE49-F238E27FC236}">
                  <a16:creationId xmlns:a16="http://schemas.microsoft.com/office/drawing/2014/main" id="{24209FFB-612B-70DE-7295-CB0AE48F2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지속적인 개선 윤곽선">
              <a:extLst>
                <a:ext uri="{FF2B5EF4-FFF2-40B4-BE49-F238E27FC236}">
                  <a16:creationId xmlns:a16="http://schemas.microsoft.com/office/drawing/2014/main" id="{A9A74253-0612-E99C-5C2F-4DC0D25F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32" name="그래픽 31" descr="서버 윤곽선">
              <a:extLst>
                <a:ext uri="{FF2B5EF4-FFF2-40B4-BE49-F238E27FC236}">
                  <a16:creationId xmlns:a16="http://schemas.microsoft.com/office/drawing/2014/main" id="{244DB533-8255-79AB-C532-75D03114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33" name="Object 8">
              <a:extLst>
                <a:ext uri="{FF2B5EF4-FFF2-40B4-BE49-F238E27FC236}">
                  <a16:creationId xmlns:a16="http://schemas.microsoft.com/office/drawing/2014/main" id="{B4EF4431-D52F-0EC8-9BF4-50FF70AE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34" name="그래픽 33" descr="전구 및 기어  윤곽선">
              <a:extLst>
                <a:ext uri="{FF2B5EF4-FFF2-40B4-BE49-F238E27FC236}">
                  <a16:creationId xmlns:a16="http://schemas.microsoft.com/office/drawing/2014/main" id="{551C02EC-469C-77F3-D02C-6309DECB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35" name="그래픽 34" descr="톱니바퀴 윤곽선">
              <a:extLst>
                <a:ext uri="{FF2B5EF4-FFF2-40B4-BE49-F238E27FC236}">
                  <a16:creationId xmlns:a16="http://schemas.microsoft.com/office/drawing/2014/main" id="{5487C562-0196-EB1C-05EC-587B1A25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38" name="Picture 2" descr="https://blog.kakaocdn.net/dn/bn8rtp/btqA7pq2anx/iRpiyhs2wslBQoDKdoLG90/img.png">
            <a:extLst>
              <a:ext uri="{FF2B5EF4-FFF2-40B4-BE49-F238E27FC236}">
                <a16:creationId xmlns:a16="http://schemas.microsoft.com/office/drawing/2014/main" id="{6C28262F-1880-AA75-43EF-EF2412434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549" y="1004847"/>
            <a:ext cx="5887832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D335807-0566-DB73-A31A-47C9066BFF32}"/>
              </a:ext>
            </a:extLst>
          </p:cNvPr>
          <p:cNvSpPr txBox="1"/>
          <p:nvPr/>
        </p:nvSpPr>
        <p:spPr>
          <a:xfrm>
            <a:off x="1832549" y="2671722"/>
            <a:ext cx="4514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Ex) R-CNN, Fast R-CNN, Faster R-CNN</a:t>
            </a:r>
            <a:endParaRPr lang="ko-KR" altLang="en-US" sz="14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6" name="Picture 4" descr="https://blog.kakaocdn.net/dn/dpFHvg/btqBcxhlefO/0v4PJtYiUjkq9ND0NmMNj1/img.png">
            <a:extLst>
              <a:ext uri="{FF2B5EF4-FFF2-40B4-BE49-F238E27FC236}">
                <a16:creationId xmlns:a16="http://schemas.microsoft.com/office/drawing/2014/main" id="{AB683FE3-E27B-4B4B-0F2F-CC8D2010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550" y="3230800"/>
            <a:ext cx="5887832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9390C8-7109-FBB1-1C37-95F67C2D5276}"/>
              </a:ext>
            </a:extLst>
          </p:cNvPr>
          <p:cNvSpPr txBox="1"/>
          <p:nvPr/>
        </p:nvSpPr>
        <p:spPr>
          <a:xfrm>
            <a:off x="1851599" y="4630975"/>
            <a:ext cx="4514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Ex) YOLO, </a:t>
            </a:r>
            <a:r>
              <a:rPr lang="en-US" altLang="ko-KR" sz="1400" b="1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EfficientDet</a:t>
            </a:r>
            <a:r>
              <a:rPr lang="en-US" altLang="ko-KR" sz="14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(SOTA)</a:t>
            </a:r>
            <a:endParaRPr lang="ko-KR" altLang="en-US" sz="14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54B184-B89A-8E27-1383-72AABF64F536}"/>
              </a:ext>
            </a:extLst>
          </p:cNvPr>
          <p:cNvSpPr txBox="1"/>
          <p:nvPr/>
        </p:nvSpPr>
        <p:spPr>
          <a:xfrm>
            <a:off x="3119113" y="5637231"/>
            <a:ext cx="775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 Stage Object Detection: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accent4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정확성</a:t>
            </a:r>
            <a:r>
              <a:rPr lang="ko-KR" altLang="en-US" sz="24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↓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b="1" dirty="0">
                <a:solidFill>
                  <a:schemeClr val="accent4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속도</a:t>
            </a:r>
            <a:r>
              <a:rPr lang="ko-KR" altLang="en-US" sz="24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↑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2E226-4955-0846-96EA-CCAA9B5D32FE}"/>
              </a:ext>
            </a:extLst>
          </p:cNvPr>
          <p:cNvSpPr txBox="1"/>
          <p:nvPr/>
        </p:nvSpPr>
        <p:spPr>
          <a:xfrm>
            <a:off x="7540272" y="2345942"/>
            <a:ext cx="47548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 서비스의 특성을 고려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 Stage Object Detection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선택</a:t>
            </a: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71D705C-D183-3538-460D-9C57036582E1}"/>
              </a:ext>
            </a:extLst>
          </p:cNvPr>
          <p:cNvCxnSpPr>
            <a:cxnSpLocks/>
          </p:cNvCxnSpPr>
          <p:nvPr/>
        </p:nvCxnSpPr>
        <p:spPr>
          <a:xfrm>
            <a:off x="1748924" y="635994"/>
            <a:ext cx="137019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A6DE898-72E5-8DC7-FD3D-033177991C33}"/>
              </a:ext>
            </a:extLst>
          </p:cNvPr>
          <p:cNvSpPr txBox="1"/>
          <p:nvPr/>
        </p:nvSpPr>
        <p:spPr>
          <a:xfrm>
            <a:off x="1748923" y="123681"/>
            <a:ext cx="95524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모델링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-–</a:t>
            </a:r>
            <a:r>
              <a:rPr kumimoji="1" lang="ko-KR" altLang="en-US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선택 시 고려사항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위로 굽은 화살표[B] 2">
            <a:extLst>
              <a:ext uri="{FF2B5EF4-FFF2-40B4-BE49-F238E27FC236}">
                <a16:creationId xmlns:a16="http://schemas.microsoft.com/office/drawing/2014/main" id="{615AD9B1-BCFA-C291-9116-D7064DAD8B0B}"/>
              </a:ext>
            </a:extLst>
          </p:cNvPr>
          <p:cNvSpPr/>
          <p:nvPr/>
        </p:nvSpPr>
        <p:spPr>
          <a:xfrm rot="5400000">
            <a:off x="1782644" y="5210890"/>
            <a:ext cx="1090796" cy="823873"/>
          </a:xfrm>
          <a:prstGeom prst="bentUpArrow">
            <a:avLst/>
          </a:prstGeom>
          <a:solidFill>
            <a:srgbClr val="00B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022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3D 안경 윤곽선">
            <a:extLst>
              <a:ext uri="{FF2B5EF4-FFF2-40B4-BE49-F238E27FC236}">
                <a16:creationId xmlns:a16="http://schemas.microsoft.com/office/drawing/2014/main" id="{C65DF662-21AF-6389-C2E6-39E59883F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277" y="4333730"/>
            <a:ext cx="914400" cy="914400"/>
          </a:xfrm>
          <a:prstGeom prst="rect">
            <a:avLst/>
          </a:prstGeom>
        </p:spPr>
      </p:pic>
      <p:pic>
        <p:nvPicPr>
          <p:cNvPr id="22" name="그래픽 21" descr="지속적인 개선 윤곽선">
            <a:extLst>
              <a:ext uri="{FF2B5EF4-FFF2-40B4-BE49-F238E27FC236}">
                <a16:creationId xmlns:a16="http://schemas.microsoft.com/office/drawing/2014/main" id="{51EE4A64-FDC7-8085-EF01-02A836AD1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579" y="5612727"/>
            <a:ext cx="914400" cy="914400"/>
          </a:xfrm>
          <a:prstGeom prst="rect">
            <a:avLst/>
          </a:prstGeom>
        </p:spPr>
      </p:pic>
      <p:pic>
        <p:nvPicPr>
          <p:cNvPr id="23" name="그래픽 22" descr="서버 윤곽선">
            <a:extLst>
              <a:ext uri="{FF2B5EF4-FFF2-40B4-BE49-F238E27FC236}">
                <a16:creationId xmlns:a16="http://schemas.microsoft.com/office/drawing/2014/main" id="{101606BA-54C3-8D13-91D0-90C779146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286" y="1616694"/>
            <a:ext cx="914400" cy="914400"/>
          </a:xfrm>
          <a:prstGeom prst="rect">
            <a:avLst/>
          </a:prstGeom>
        </p:spPr>
      </p:pic>
      <p:pic>
        <p:nvPicPr>
          <p:cNvPr id="24" name="Object 8">
            <a:extLst>
              <a:ext uri="{FF2B5EF4-FFF2-40B4-BE49-F238E27FC236}">
                <a16:creationId xmlns:a16="http://schemas.microsoft.com/office/drawing/2014/main" id="{51E726A3-BDBE-F0A4-E66E-94179FD8AFF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80" y="2905088"/>
            <a:ext cx="1540157" cy="1044000"/>
          </a:xfrm>
          <a:prstGeom prst="rect">
            <a:avLst/>
          </a:prstGeom>
        </p:spPr>
      </p:pic>
      <p:pic>
        <p:nvPicPr>
          <p:cNvPr id="25" name="그래픽 24" descr="전구 및 기어  윤곽선">
            <a:extLst>
              <a:ext uri="{FF2B5EF4-FFF2-40B4-BE49-F238E27FC236}">
                <a16:creationId xmlns:a16="http://schemas.microsoft.com/office/drawing/2014/main" id="{3BEAA57C-705A-4FB1-045B-3C61C80F2A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579" y="254764"/>
            <a:ext cx="914400" cy="914400"/>
          </a:xfrm>
          <a:prstGeom prst="rect">
            <a:avLst/>
          </a:prstGeom>
        </p:spPr>
      </p:pic>
      <p:pic>
        <p:nvPicPr>
          <p:cNvPr id="26" name="그래픽 25" descr="톱니바퀴 윤곽선">
            <a:extLst>
              <a:ext uri="{FF2B5EF4-FFF2-40B4-BE49-F238E27FC236}">
                <a16:creationId xmlns:a16="http://schemas.microsoft.com/office/drawing/2014/main" id="{4E97CC4E-5770-D661-EE3D-3CA68047D4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579" y="2971800"/>
            <a:ext cx="914400" cy="9144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8EF9B83-34BC-05CC-CA9C-7FFB15FB84AF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B7DC9D-D1E6-A66C-B0C6-99DCE917EAE6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15A0082-E1C2-7F54-F155-D8D68A8FAE41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30" name="그래픽 29" descr="3D 안경 윤곽선">
              <a:extLst>
                <a:ext uri="{FF2B5EF4-FFF2-40B4-BE49-F238E27FC236}">
                  <a16:creationId xmlns:a16="http://schemas.microsoft.com/office/drawing/2014/main" id="{24209FFB-612B-70DE-7295-CB0AE48F2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지속적인 개선 윤곽선">
              <a:extLst>
                <a:ext uri="{FF2B5EF4-FFF2-40B4-BE49-F238E27FC236}">
                  <a16:creationId xmlns:a16="http://schemas.microsoft.com/office/drawing/2014/main" id="{A9A74253-0612-E99C-5C2F-4DC0D25F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32" name="그래픽 31" descr="서버 윤곽선">
              <a:extLst>
                <a:ext uri="{FF2B5EF4-FFF2-40B4-BE49-F238E27FC236}">
                  <a16:creationId xmlns:a16="http://schemas.microsoft.com/office/drawing/2014/main" id="{244DB533-8255-79AB-C532-75D03114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33" name="Object 8">
              <a:extLst>
                <a:ext uri="{FF2B5EF4-FFF2-40B4-BE49-F238E27FC236}">
                  <a16:creationId xmlns:a16="http://schemas.microsoft.com/office/drawing/2014/main" id="{B4EF4431-D52F-0EC8-9BF4-50FF70AE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34" name="그래픽 33" descr="전구 및 기어  윤곽선">
              <a:extLst>
                <a:ext uri="{FF2B5EF4-FFF2-40B4-BE49-F238E27FC236}">
                  <a16:creationId xmlns:a16="http://schemas.microsoft.com/office/drawing/2014/main" id="{551C02EC-469C-77F3-D02C-6309DECB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35" name="그래픽 34" descr="톱니바퀴 윤곽선">
              <a:extLst>
                <a:ext uri="{FF2B5EF4-FFF2-40B4-BE49-F238E27FC236}">
                  <a16:creationId xmlns:a16="http://schemas.microsoft.com/office/drawing/2014/main" id="{5487C562-0196-EB1C-05EC-587B1A25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17" name="Picture 2" descr="https://1.bp.blogspot.com/-MQO5qKuTT8c/XpdE8_IwpsI/AAAAAAAAFtg/mSjhF2ws5FYxwcHN6h9_l5DqYzQlNYJwwCLcBGAsYHQ/s640/image1.png">
            <a:extLst>
              <a:ext uri="{FF2B5EF4-FFF2-40B4-BE49-F238E27FC236}">
                <a16:creationId xmlns:a16="http://schemas.microsoft.com/office/drawing/2014/main" id="{F906F4A9-7697-85C1-F39A-0D82089E6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736" y="2169410"/>
            <a:ext cx="4578120" cy="1802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BA949A-85B3-9E2B-A8CE-9432783E762B}"/>
              </a:ext>
            </a:extLst>
          </p:cNvPr>
          <p:cNvSpPr txBox="1"/>
          <p:nvPr/>
        </p:nvSpPr>
        <p:spPr>
          <a:xfrm>
            <a:off x="1536971" y="1616694"/>
            <a:ext cx="24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BM DoHyeon OTF" panose="020B0600000101010101" pitchFamily="34" charset="-127"/>
              </a:rPr>
              <a:t>EfficientDet</a:t>
            </a:r>
            <a:endParaRPr lang="ko-KR" altLang="en-US" sz="2400" dirty="0">
              <a:latin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30733E-8A3F-6AE3-1BF2-7B164BA930F4}"/>
              </a:ext>
            </a:extLst>
          </p:cNvPr>
          <p:cNvSpPr txBox="1"/>
          <p:nvPr/>
        </p:nvSpPr>
        <p:spPr>
          <a:xfrm>
            <a:off x="6413856" y="1578456"/>
            <a:ext cx="24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BM DoHyeon OTF" panose="020B0600000101010101" pitchFamily="34" charset="-127"/>
              </a:rPr>
              <a:t>YOLOv3</a:t>
            </a:r>
            <a:endParaRPr lang="ko-KR" altLang="en-US" sz="2400" dirty="0">
              <a:latin typeface="BM DoHyeon OTF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6F8690-B3C1-539A-735B-B68C6C5A00F3}"/>
              </a:ext>
            </a:extLst>
          </p:cNvPr>
          <p:cNvGrpSpPr/>
          <p:nvPr/>
        </p:nvGrpSpPr>
        <p:grpSpPr>
          <a:xfrm>
            <a:off x="7069320" y="2127776"/>
            <a:ext cx="5040000" cy="2801400"/>
            <a:chOff x="6228714" y="1592262"/>
            <a:chExt cx="5040000" cy="2801400"/>
          </a:xfrm>
        </p:grpSpPr>
        <p:pic>
          <p:nvPicPr>
            <p:cNvPr id="36" name="Picture 4" descr="What's new in YOLO v3?. A review of the YOLO v3 object… | by Ayoosh  Kathuria | Towards Data Science">
              <a:extLst>
                <a:ext uri="{FF2B5EF4-FFF2-40B4-BE49-F238E27FC236}">
                  <a16:creationId xmlns:a16="http://schemas.microsoft.com/office/drawing/2014/main" id="{0CA62CAB-5109-BE95-5EE6-16C3161C9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714" y="1592262"/>
              <a:ext cx="5040000" cy="28014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19F9161-5CC7-BF5C-9DDE-819A2052C971}"/>
                </a:ext>
              </a:extLst>
            </p:cNvPr>
            <p:cNvSpPr/>
            <p:nvPr/>
          </p:nvSpPr>
          <p:spPr>
            <a:xfrm>
              <a:off x="6400800" y="3909060"/>
              <a:ext cx="2049780" cy="411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DoHyeon OTF" panose="020B0600000101010101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BF6285F-FC34-537D-863D-ACF297E2D85B}"/>
              </a:ext>
            </a:extLst>
          </p:cNvPr>
          <p:cNvSpPr txBox="1"/>
          <p:nvPr/>
        </p:nvSpPr>
        <p:spPr>
          <a:xfrm>
            <a:off x="1701588" y="4417868"/>
            <a:ext cx="504000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B200"/>
                </a:solidFill>
                <a:latin typeface="BM DoHyeon OTF" panose="020B0600000101010101" pitchFamily="34" charset="-127"/>
              </a:rPr>
              <a:t>EfficientDet</a:t>
            </a:r>
            <a:r>
              <a:rPr lang="en-US" altLang="ko-KR" dirty="0">
                <a:latin typeface="BM DoHyeon OTF" panose="020B0600000101010101" pitchFamily="34" charset="-127"/>
              </a:rPr>
              <a:t> = Efficient + bi-directional feature pyramid network(BIFPN)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B200"/>
                </a:solidFill>
                <a:latin typeface="BM DoHyeon OTF" panose="020B0600000101010101" pitchFamily="34" charset="-127"/>
              </a:rPr>
              <a:t>ConvNet</a:t>
            </a:r>
            <a:r>
              <a:rPr lang="en-US" altLang="ko-KR" dirty="0">
                <a:solidFill>
                  <a:srgbClr val="00B200"/>
                </a:solidFill>
                <a:latin typeface="BM DoHyeon OTF" panose="020B0600000101010101" pitchFamily="34" charset="-127"/>
              </a:rPr>
              <a:t> scaling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통한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연산량은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줄이면서 성능을 높이는데 집중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4E4BFF-C91F-A543-5881-B0B660BEDB85}"/>
              </a:ext>
            </a:extLst>
          </p:cNvPr>
          <p:cNvSpPr txBox="1"/>
          <p:nvPr/>
        </p:nvSpPr>
        <p:spPr>
          <a:xfrm>
            <a:off x="6965184" y="5248130"/>
            <a:ext cx="514413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YOLO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만의 </a:t>
            </a:r>
            <a:r>
              <a:rPr lang="en-US" altLang="ko-KR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Bounding box regression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 </a:t>
            </a:r>
            <a:r>
              <a:rPr lang="en-US" altLang="ko-KR" dirty="0" err="1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multilable</a:t>
            </a:r>
            <a:r>
              <a:rPr lang="en-US" altLang="ko-KR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prediction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특성을 이용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빠르면서 정확도도 떨어지지 않는 것에 집중 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00AC6262-8313-EB5C-9335-7AF50AB48A66}"/>
              </a:ext>
            </a:extLst>
          </p:cNvPr>
          <p:cNvCxnSpPr>
            <a:cxnSpLocks/>
          </p:cNvCxnSpPr>
          <p:nvPr/>
        </p:nvCxnSpPr>
        <p:spPr>
          <a:xfrm>
            <a:off x="1748924" y="635994"/>
            <a:ext cx="137019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052A4CF-C63E-EE93-6153-23A640535B12}"/>
              </a:ext>
            </a:extLst>
          </p:cNvPr>
          <p:cNvSpPr txBox="1"/>
          <p:nvPr/>
        </p:nvSpPr>
        <p:spPr>
          <a:xfrm>
            <a:off x="1748923" y="123681"/>
            <a:ext cx="95524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모델링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model </a:t>
            </a:r>
            <a:r>
              <a:rPr kumimoji="1" lang="ko-KR" altLang="en-US" sz="44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후보 선정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472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3D 안경 윤곽선">
            <a:extLst>
              <a:ext uri="{FF2B5EF4-FFF2-40B4-BE49-F238E27FC236}">
                <a16:creationId xmlns:a16="http://schemas.microsoft.com/office/drawing/2014/main" id="{C65DF662-21AF-6389-C2E6-39E59883F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277" y="4333730"/>
            <a:ext cx="914400" cy="914400"/>
          </a:xfrm>
          <a:prstGeom prst="rect">
            <a:avLst/>
          </a:prstGeom>
        </p:spPr>
      </p:pic>
      <p:pic>
        <p:nvPicPr>
          <p:cNvPr id="22" name="그래픽 21" descr="지속적인 개선 윤곽선">
            <a:extLst>
              <a:ext uri="{FF2B5EF4-FFF2-40B4-BE49-F238E27FC236}">
                <a16:creationId xmlns:a16="http://schemas.microsoft.com/office/drawing/2014/main" id="{51EE4A64-FDC7-8085-EF01-02A836AD1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579" y="5612727"/>
            <a:ext cx="914400" cy="914400"/>
          </a:xfrm>
          <a:prstGeom prst="rect">
            <a:avLst/>
          </a:prstGeom>
        </p:spPr>
      </p:pic>
      <p:pic>
        <p:nvPicPr>
          <p:cNvPr id="23" name="그래픽 22" descr="서버 윤곽선">
            <a:extLst>
              <a:ext uri="{FF2B5EF4-FFF2-40B4-BE49-F238E27FC236}">
                <a16:creationId xmlns:a16="http://schemas.microsoft.com/office/drawing/2014/main" id="{101606BA-54C3-8D13-91D0-90C779146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286" y="1616694"/>
            <a:ext cx="914400" cy="914400"/>
          </a:xfrm>
          <a:prstGeom prst="rect">
            <a:avLst/>
          </a:prstGeom>
        </p:spPr>
      </p:pic>
      <p:pic>
        <p:nvPicPr>
          <p:cNvPr id="24" name="Object 8">
            <a:extLst>
              <a:ext uri="{FF2B5EF4-FFF2-40B4-BE49-F238E27FC236}">
                <a16:creationId xmlns:a16="http://schemas.microsoft.com/office/drawing/2014/main" id="{51E726A3-BDBE-F0A4-E66E-94179FD8AFF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80" y="2905088"/>
            <a:ext cx="1540157" cy="1044000"/>
          </a:xfrm>
          <a:prstGeom prst="rect">
            <a:avLst/>
          </a:prstGeom>
        </p:spPr>
      </p:pic>
      <p:pic>
        <p:nvPicPr>
          <p:cNvPr id="25" name="그래픽 24" descr="전구 및 기어  윤곽선">
            <a:extLst>
              <a:ext uri="{FF2B5EF4-FFF2-40B4-BE49-F238E27FC236}">
                <a16:creationId xmlns:a16="http://schemas.microsoft.com/office/drawing/2014/main" id="{3BEAA57C-705A-4FB1-045B-3C61C80F2A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579" y="254764"/>
            <a:ext cx="914400" cy="914400"/>
          </a:xfrm>
          <a:prstGeom prst="rect">
            <a:avLst/>
          </a:prstGeom>
        </p:spPr>
      </p:pic>
      <p:pic>
        <p:nvPicPr>
          <p:cNvPr id="26" name="그래픽 25" descr="톱니바퀴 윤곽선">
            <a:extLst>
              <a:ext uri="{FF2B5EF4-FFF2-40B4-BE49-F238E27FC236}">
                <a16:creationId xmlns:a16="http://schemas.microsoft.com/office/drawing/2014/main" id="{4E97CC4E-5770-D661-EE3D-3CA68047D4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579" y="2971800"/>
            <a:ext cx="914400" cy="9144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8EF9B83-34BC-05CC-CA9C-7FFB15FB84AF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B7DC9D-D1E6-A66C-B0C6-99DCE917EAE6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15A0082-E1C2-7F54-F155-D8D68A8FAE41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30" name="그래픽 29" descr="3D 안경 윤곽선">
              <a:extLst>
                <a:ext uri="{FF2B5EF4-FFF2-40B4-BE49-F238E27FC236}">
                  <a16:creationId xmlns:a16="http://schemas.microsoft.com/office/drawing/2014/main" id="{24209FFB-612B-70DE-7295-CB0AE48F2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지속적인 개선 윤곽선">
              <a:extLst>
                <a:ext uri="{FF2B5EF4-FFF2-40B4-BE49-F238E27FC236}">
                  <a16:creationId xmlns:a16="http://schemas.microsoft.com/office/drawing/2014/main" id="{A9A74253-0612-E99C-5C2F-4DC0D25F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32" name="그래픽 31" descr="서버 윤곽선">
              <a:extLst>
                <a:ext uri="{FF2B5EF4-FFF2-40B4-BE49-F238E27FC236}">
                  <a16:creationId xmlns:a16="http://schemas.microsoft.com/office/drawing/2014/main" id="{244DB533-8255-79AB-C532-75D03114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33" name="Object 8">
              <a:extLst>
                <a:ext uri="{FF2B5EF4-FFF2-40B4-BE49-F238E27FC236}">
                  <a16:creationId xmlns:a16="http://schemas.microsoft.com/office/drawing/2014/main" id="{B4EF4431-D52F-0EC8-9BF4-50FF70AE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34" name="그래픽 33" descr="전구 및 기어  윤곽선">
              <a:extLst>
                <a:ext uri="{FF2B5EF4-FFF2-40B4-BE49-F238E27FC236}">
                  <a16:creationId xmlns:a16="http://schemas.microsoft.com/office/drawing/2014/main" id="{551C02EC-469C-77F3-D02C-6309DECB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35" name="그래픽 34" descr="톱니바퀴 윤곽선">
              <a:extLst>
                <a:ext uri="{FF2B5EF4-FFF2-40B4-BE49-F238E27FC236}">
                  <a16:creationId xmlns:a16="http://schemas.microsoft.com/office/drawing/2014/main" id="{5487C562-0196-EB1C-05EC-587B1A25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840B3932-149E-AB1F-5C9D-7ABD4045BE71}"/>
              </a:ext>
            </a:extLst>
          </p:cNvPr>
          <p:cNvSpPr/>
          <p:nvPr/>
        </p:nvSpPr>
        <p:spPr>
          <a:xfrm>
            <a:off x="4267898" y="1444493"/>
            <a:ext cx="4190297" cy="864382"/>
          </a:xfrm>
          <a:prstGeom prst="roundRect">
            <a:avLst/>
          </a:prstGeom>
          <a:solidFill>
            <a:srgbClr val="2C4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YOLOv3 </a:t>
            </a:r>
            <a:r>
              <a:rPr lang="ko-KR" altLang="en-US" sz="2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모델 학습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053C390D-5083-8059-6CBB-24E8A4694232}"/>
              </a:ext>
            </a:extLst>
          </p:cNvPr>
          <p:cNvSpPr/>
          <p:nvPr/>
        </p:nvSpPr>
        <p:spPr>
          <a:xfrm>
            <a:off x="4794230" y="3360181"/>
            <a:ext cx="3118978" cy="86438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Keras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모델 변환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1079660-A576-153A-1CE1-AA05BF228202}"/>
              </a:ext>
            </a:extLst>
          </p:cNvPr>
          <p:cNvSpPr/>
          <p:nvPr/>
        </p:nvSpPr>
        <p:spPr>
          <a:xfrm>
            <a:off x="4985929" y="5180536"/>
            <a:ext cx="2754234" cy="8643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TensorFlow.js</a:t>
            </a: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모델 변환</a:t>
            </a:r>
          </a:p>
        </p:txBody>
      </p:sp>
      <p:sp>
        <p:nvSpPr>
          <p:cNvPr id="44" name="이등변 삼각형 10">
            <a:extLst>
              <a:ext uri="{FF2B5EF4-FFF2-40B4-BE49-F238E27FC236}">
                <a16:creationId xmlns:a16="http://schemas.microsoft.com/office/drawing/2014/main" id="{3111905E-822D-A2FE-589F-AEA5907643A9}"/>
              </a:ext>
            </a:extLst>
          </p:cNvPr>
          <p:cNvSpPr/>
          <p:nvPr/>
        </p:nvSpPr>
        <p:spPr>
          <a:xfrm rot="10800000">
            <a:off x="6179434" y="2685003"/>
            <a:ext cx="367235" cy="19757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D38CA918-1EE4-4977-2A4C-1F9079935C7A}"/>
              </a:ext>
            </a:extLst>
          </p:cNvPr>
          <p:cNvCxnSpPr>
            <a:cxnSpLocks/>
          </p:cNvCxnSpPr>
          <p:nvPr/>
        </p:nvCxnSpPr>
        <p:spPr>
          <a:xfrm>
            <a:off x="1748924" y="635994"/>
            <a:ext cx="137019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D45E6F8-FE71-A8A0-74E1-05F76BE1BC9F}"/>
              </a:ext>
            </a:extLst>
          </p:cNvPr>
          <p:cNvSpPr txBox="1"/>
          <p:nvPr/>
        </p:nvSpPr>
        <p:spPr>
          <a:xfrm>
            <a:off x="1748923" y="123681"/>
            <a:ext cx="955249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모델링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YOLOv3 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학습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8" name="이등변 삼각형 10">
            <a:extLst>
              <a:ext uri="{FF2B5EF4-FFF2-40B4-BE49-F238E27FC236}">
                <a16:creationId xmlns:a16="http://schemas.microsoft.com/office/drawing/2014/main" id="{66C78AFF-A873-BB98-805E-E94DA6A19DA4}"/>
              </a:ext>
            </a:extLst>
          </p:cNvPr>
          <p:cNvSpPr/>
          <p:nvPr/>
        </p:nvSpPr>
        <p:spPr>
          <a:xfrm rot="10800000">
            <a:off x="6179432" y="4600691"/>
            <a:ext cx="367235" cy="19757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930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63" y="1788446"/>
            <a:ext cx="9966051" cy="419550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D499C4B-7ED6-618F-E244-1D5F146A7ED3}"/>
              </a:ext>
            </a:extLst>
          </p:cNvPr>
          <p:cNvCxnSpPr>
            <a:cxnSpLocks/>
          </p:cNvCxnSpPr>
          <p:nvPr/>
        </p:nvCxnSpPr>
        <p:spPr>
          <a:xfrm>
            <a:off x="1748924" y="635994"/>
            <a:ext cx="137019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B596FD-35A5-4D57-9CB9-72617E5E9685}"/>
              </a:ext>
            </a:extLst>
          </p:cNvPr>
          <p:cNvSpPr txBox="1"/>
          <p:nvPr/>
        </p:nvSpPr>
        <p:spPr>
          <a:xfrm>
            <a:off x="1748923" y="123681"/>
            <a:ext cx="955249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API</a:t>
            </a:r>
            <a:endParaRPr kumimoji="1" lang="ko-Kore-KR" altLang="en-US" sz="44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8" name="그래픽 7" descr="3D 안경 윤곽선">
            <a:extLst>
              <a:ext uri="{FF2B5EF4-FFF2-40B4-BE49-F238E27FC236}">
                <a16:creationId xmlns:a16="http://schemas.microsoft.com/office/drawing/2014/main" id="{801A8DBD-65FF-805D-8BF6-0ED1DF9B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77" y="4333730"/>
            <a:ext cx="914400" cy="914400"/>
          </a:xfrm>
          <a:prstGeom prst="rect">
            <a:avLst/>
          </a:prstGeom>
        </p:spPr>
      </p:pic>
      <p:pic>
        <p:nvPicPr>
          <p:cNvPr id="9" name="그래픽 8" descr="지속적인 개선 윤곽선">
            <a:extLst>
              <a:ext uri="{FF2B5EF4-FFF2-40B4-BE49-F238E27FC236}">
                <a16:creationId xmlns:a16="http://schemas.microsoft.com/office/drawing/2014/main" id="{B9CF42A4-EAB1-8A56-061B-3AE4B5832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579" y="5612727"/>
            <a:ext cx="914400" cy="914400"/>
          </a:xfrm>
          <a:prstGeom prst="rect">
            <a:avLst/>
          </a:prstGeom>
        </p:spPr>
      </p:pic>
      <p:pic>
        <p:nvPicPr>
          <p:cNvPr id="10" name="그래픽 9" descr="서버 윤곽선">
            <a:extLst>
              <a:ext uri="{FF2B5EF4-FFF2-40B4-BE49-F238E27FC236}">
                <a16:creationId xmlns:a16="http://schemas.microsoft.com/office/drawing/2014/main" id="{09A4151A-FB6C-5F0F-0D55-D5B6E0517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286" y="1616694"/>
            <a:ext cx="914400" cy="914400"/>
          </a:xfrm>
          <a:prstGeom prst="rect">
            <a:avLst/>
          </a:prstGeom>
        </p:spPr>
      </p:pic>
      <p:pic>
        <p:nvPicPr>
          <p:cNvPr id="11" name="Object 8">
            <a:extLst>
              <a:ext uri="{FF2B5EF4-FFF2-40B4-BE49-F238E27FC236}">
                <a16:creationId xmlns:a16="http://schemas.microsoft.com/office/drawing/2014/main" id="{2496C59B-014C-3D98-35CF-CD98A1E80C2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680" y="2905088"/>
            <a:ext cx="1540157" cy="1044000"/>
          </a:xfrm>
          <a:prstGeom prst="rect">
            <a:avLst/>
          </a:prstGeom>
        </p:spPr>
      </p:pic>
      <p:pic>
        <p:nvPicPr>
          <p:cNvPr id="12" name="그래픽 11" descr="전구 및 기어  윤곽선">
            <a:extLst>
              <a:ext uri="{FF2B5EF4-FFF2-40B4-BE49-F238E27FC236}">
                <a16:creationId xmlns:a16="http://schemas.microsoft.com/office/drawing/2014/main" id="{EDFEF119-3BF1-D9D7-B39F-5262D2AF3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79" y="254764"/>
            <a:ext cx="914400" cy="914400"/>
          </a:xfrm>
          <a:prstGeom prst="rect">
            <a:avLst/>
          </a:prstGeom>
        </p:spPr>
      </p:pic>
      <p:pic>
        <p:nvPicPr>
          <p:cNvPr id="13" name="그래픽 12" descr="톱니바퀴 윤곽선">
            <a:extLst>
              <a:ext uri="{FF2B5EF4-FFF2-40B4-BE49-F238E27FC236}">
                <a16:creationId xmlns:a16="http://schemas.microsoft.com/office/drawing/2014/main" id="{78A94A4B-2F49-5C1C-D2DD-0EEEDC7FE6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5579" y="2971800"/>
            <a:ext cx="914400" cy="9144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0E8594-34A1-3044-8170-36726D880A67}"/>
              </a:ext>
            </a:extLst>
          </p:cNvPr>
          <p:cNvGrpSpPr/>
          <p:nvPr/>
        </p:nvGrpSpPr>
        <p:grpSpPr>
          <a:xfrm>
            <a:off x="1" y="0"/>
            <a:ext cx="1622836" cy="6858000"/>
            <a:chOff x="1" y="0"/>
            <a:chExt cx="1622836" cy="6858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AC0E503-6F6F-28C3-97FC-F5B5D0CBF6E6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6317088-44AF-2031-AC35-D1D61FF971CF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17" name="그래픽 16" descr="3D 안경 윤곽선">
              <a:extLst>
                <a:ext uri="{FF2B5EF4-FFF2-40B4-BE49-F238E27FC236}">
                  <a16:creationId xmlns:a16="http://schemas.microsoft.com/office/drawing/2014/main" id="{B749DA40-C7A4-DF12-20DF-73DF826AB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18" name="그래픽 17" descr="지속적인 개선 윤곽선">
              <a:extLst>
                <a:ext uri="{FF2B5EF4-FFF2-40B4-BE49-F238E27FC236}">
                  <a16:creationId xmlns:a16="http://schemas.microsoft.com/office/drawing/2014/main" id="{9505C9AC-1D3F-D02A-CA1F-4936D4452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9" name="그래픽 18" descr="서버 윤곽선">
              <a:extLst>
                <a:ext uri="{FF2B5EF4-FFF2-40B4-BE49-F238E27FC236}">
                  <a16:creationId xmlns:a16="http://schemas.microsoft.com/office/drawing/2014/main" id="{3FC4AF83-CF2C-A556-1525-898DA03A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FB2C27EA-D291-28B8-82FA-71ABCBB7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80" y="2905088"/>
              <a:ext cx="1540157" cy="1044000"/>
            </a:xfrm>
            <a:prstGeom prst="rect">
              <a:avLst/>
            </a:prstGeom>
          </p:spPr>
        </p:pic>
        <p:pic>
          <p:nvPicPr>
            <p:cNvPr id="21" name="그래픽 20" descr="전구 및 기어  윤곽선">
              <a:extLst>
                <a:ext uri="{FF2B5EF4-FFF2-40B4-BE49-F238E27FC236}">
                  <a16:creationId xmlns:a16="http://schemas.microsoft.com/office/drawing/2014/main" id="{735A27D9-33B9-74F6-D5C7-6B2996C2D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22" name="그래픽 21" descr="톱니바퀴 윤곽선">
              <a:extLst>
                <a:ext uri="{FF2B5EF4-FFF2-40B4-BE49-F238E27FC236}">
                  <a16:creationId xmlns:a16="http://schemas.microsoft.com/office/drawing/2014/main" id="{84E07084-F485-5258-7ADA-34B2BFCDC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854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6CB7EBB-8C07-38E4-3545-C5493C871CE4}"/>
              </a:ext>
            </a:extLst>
          </p:cNvPr>
          <p:cNvCxnSpPr>
            <a:cxnSpLocks/>
          </p:cNvCxnSpPr>
          <p:nvPr/>
        </p:nvCxnSpPr>
        <p:spPr>
          <a:xfrm>
            <a:off x="1832548" y="788676"/>
            <a:ext cx="153718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0F0B49-B079-1483-FBA1-E1BEB9630C28}"/>
              </a:ext>
            </a:extLst>
          </p:cNvPr>
          <p:cNvSpPr txBox="1"/>
          <p:nvPr/>
        </p:nvSpPr>
        <p:spPr>
          <a:xfrm>
            <a:off x="1832548" y="254763"/>
            <a:ext cx="172345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4. 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시연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0BB30E-5D1D-C94A-CEDA-7F23440C7F90}"/>
              </a:ext>
            </a:extLst>
          </p:cNvPr>
          <p:cNvGrpSpPr/>
          <p:nvPr/>
        </p:nvGrpSpPr>
        <p:grpSpPr>
          <a:xfrm>
            <a:off x="1" y="0"/>
            <a:ext cx="1650918" cy="6858000"/>
            <a:chOff x="1" y="0"/>
            <a:chExt cx="1650918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F692508-B199-52B8-109E-E7C8A764CFAB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6" name="그래픽 5" descr="지속적인 개선 윤곽선">
              <a:extLst>
                <a:ext uri="{FF2B5EF4-FFF2-40B4-BE49-F238E27FC236}">
                  <a16:creationId xmlns:a16="http://schemas.microsoft.com/office/drawing/2014/main" id="{38048B0D-DD17-B5F5-1614-EAC9FE7F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서버 윤곽선">
              <a:extLst>
                <a:ext uri="{FF2B5EF4-FFF2-40B4-BE49-F238E27FC236}">
                  <a16:creationId xmlns:a16="http://schemas.microsoft.com/office/drawing/2014/main" id="{7DE5524C-5FBE-C0A0-90E2-17EC640A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20F2D599-6813-CD7E-5155-36E16B8E4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762" y="4312694"/>
              <a:ext cx="1540157" cy="1044000"/>
            </a:xfrm>
            <a:prstGeom prst="rect">
              <a:avLst/>
            </a:prstGeom>
          </p:spPr>
        </p:pic>
        <p:pic>
          <p:nvPicPr>
            <p:cNvPr id="17" name="그래픽 16" descr="전구 및 기어  윤곽선">
              <a:extLst>
                <a:ext uri="{FF2B5EF4-FFF2-40B4-BE49-F238E27FC236}">
                  <a16:creationId xmlns:a16="http://schemas.microsoft.com/office/drawing/2014/main" id="{D526A022-20BD-AE6B-B0CB-25E60DDB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8" name="그래픽 17" descr="톱니바퀴 윤곽선">
              <a:extLst>
                <a:ext uri="{FF2B5EF4-FFF2-40B4-BE49-F238E27FC236}">
                  <a16:creationId xmlns:a16="http://schemas.microsoft.com/office/drawing/2014/main" id="{6ED10FC4-E534-866C-C0A7-4CB9575D9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9" name="그래픽 18" descr="3D 안경 윤곽선">
              <a:extLst>
                <a:ext uri="{FF2B5EF4-FFF2-40B4-BE49-F238E27FC236}">
                  <a16:creationId xmlns:a16="http://schemas.microsoft.com/office/drawing/2014/main" id="{32EF9B17-6036-E02B-93C8-4DCEBC35F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68F1FC-C91F-0AE5-9B2C-2DB1A65437F0}"/>
              </a:ext>
            </a:extLst>
          </p:cNvPr>
          <p:cNvSpPr txBox="1"/>
          <p:nvPr/>
        </p:nvSpPr>
        <p:spPr>
          <a:xfrm>
            <a:off x="1904899" y="1496562"/>
            <a:ext cx="737321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회원가입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차트 및 </a:t>
            </a:r>
            <a:r>
              <a:rPr kumimoji="1"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모달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오늘 칼로리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이미지 업로드 및 분석 저장 결과 </a:t>
            </a:r>
            <a:r>
              <a:rPr kumimoji="1"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모달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달력 날짜 선택 및 데이터 확인</a:t>
            </a:r>
            <a:endParaRPr kumimoji="1"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527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0F0B49-B079-1483-FBA1-E1BEB9630C28}"/>
              </a:ext>
            </a:extLst>
          </p:cNvPr>
          <p:cNvSpPr txBox="1"/>
          <p:nvPr/>
        </p:nvSpPr>
        <p:spPr>
          <a:xfrm>
            <a:off x="1774251" y="220219"/>
            <a:ext cx="488119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시연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회원가입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로그인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C0822A-9EE8-3BC5-3C01-92EE9883C6C8}"/>
              </a:ext>
            </a:extLst>
          </p:cNvPr>
          <p:cNvGrpSpPr/>
          <p:nvPr/>
        </p:nvGrpSpPr>
        <p:grpSpPr>
          <a:xfrm>
            <a:off x="1" y="0"/>
            <a:ext cx="1650918" cy="6858000"/>
            <a:chOff x="1" y="0"/>
            <a:chExt cx="1650918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74F862-13D8-B7BC-E21D-CF9EBD320033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지속적인 개선 윤곽선">
              <a:extLst>
                <a:ext uri="{FF2B5EF4-FFF2-40B4-BE49-F238E27FC236}">
                  <a16:creationId xmlns:a16="http://schemas.microsoft.com/office/drawing/2014/main" id="{C977B816-DDBC-33D2-0D80-EA268055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서버 윤곽선">
              <a:extLst>
                <a:ext uri="{FF2B5EF4-FFF2-40B4-BE49-F238E27FC236}">
                  <a16:creationId xmlns:a16="http://schemas.microsoft.com/office/drawing/2014/main" id="{906262C4-4488-48C9-8FD5-31E9A6E9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D63E44A9-C887-F101-F2BB-07EF3AFDF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762" y="4312694"/>
              <a:ext cx="1540157" cy="1044000"/>
            </a:xfrm>
            <a:prstGeom prst="rect">
              <a:avLst/>
            </a:prstGeom>
          </p:spPr>
        </p:pic>
        <p:pic>
          <p:nvPicPr>
            <p:cNvPr id="10" name="그래픽 9" descr="전구 및 기어  윤곽선">
              <a:extLst>
                <a:ext uri="{FF2B5EF4-FFF2-40B4-BE49-F238E27FC236}">
                  <a16:creationId xmlns:a16="http://schemas.microsoft.com/office/drawing/2014/main" id="{5A801C49-5D9A-B914-DAD8-AF9254139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톱니바퀴 윤곽선">
              <a:extLst>
                <a:ext uri="{FF2B5EF4-FFF2-40B4-BE49-F238E27FC236}">
                  <a16:creationId xmlns:a16="http://schemas.microsoft.com/office/drawing/2014/main" id="{73402DEC-F0D3-59CD-7F7B-681E0C95F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3D 안경 윤곽선">
              <a:extLst>
                <a:ext uri="{FF2B5EF4-FFF2-40B4-BE49-F238E27FC236}">
                  <a16:creationId xmlns:a16="http://schemas.microsoft.com/office/drawing/2014/main" id="{57FC351F-3839-A49D-15C6-E43882BA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</p:grp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8066469-9791-D1E4-1E12-B6AFC15B3AF6}"/>
              </a:ext>
            </a:extLst>
          </p:cNvPr>
          <p:cNvCxnSpPr>
            <a:cxnSpLocks/>
          </p:cNvCxnSpPr>
          <p:nvPr/>
        </p:nvCxnSpPr>
        <p:spPr>
          <a:xfrm>
            <a:off x="1774251" y="750921"/>
            <a:ext cx="90171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AF4002A-6A43-F6D7-0815-3FB6034474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8255" y="1169163"/>
            <a:ext cx="5896709" cy="33218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01F3E5-1C39-E9B5-C746-CD4756F0E5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744" y="3140343"/>
            <a:ext cx="6133905" cy="34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79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8">
            <a:extLst>
              <a:ext uri="{FF2B5EF4-FFF2-40B4-BE49-F238E27FC236}">
                <a16:creationId xmlns:a16="http://schemas.microsoft.com/office/drawing/2014/main" id="{7B260A65-ADB5-4796-84B7-385CA6ECB51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898" y="344354"/>
            <a:ext cx="2618146" cy="1281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0F0B49-B079-1483-FBA1-E1BEB9630C28}"/>
              </a:ext>
            </a:extLst>
          </p:cNvPr>
          <p:cNvSpPr txBox="1"/>
          <p:nvPr/>
        </p:nvSpPr>
        <p:spPr>
          <a:xfrm>
            <a:off x="1774251" y="220219"/>
            <a:ext cx="815945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시연 </a:t>
            </a:r>
            <a:r>
              <a:rPr kumimoji="1" lang="en-US" altLang="ko-KR" sz="36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36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차트 </a:t>
            </a:r>
            <a:r>
              <a:rPr kumimoji="1" lang="ko-KR" altLang="en-US" sz="36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및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4000" dirty="0" err="1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모달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360552-136D-9E6B-93F0-725131F3C7F3}"/>
              </a:ext>
            </a:extLst>
          </p:cNvPr>
          <p:cNvGrpSpPr/>
          <p:nvPr/>
        </p:nvGrpSpPr>
        <p:grpSpPr>
          <a:xfrm>
            <a:off x="1" y="0"/>
            <a:ext cx="1650918" cy="6858000"/>
            <a:chOff x="1" y="0"/>
            <a:chExt cx="1650918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1A9EC-0617-0F18-83E7-9E62AE1740F5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6" name="그래픽 5" descr="지속적인 개선 윤곽선">
              <a:extLst>
                <a:ext uri="{FF2B5EF4-FFF2-40B4-BE49-F238E27FC236}">
                  <a16:creationId xmlns:a16="http://schemas.microsoft.com/office/drawing/2014/main" id="{267CE8FE-EEDF-6307-5412-07CA93AB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서버 윤곽선">
              <a:extLst>
                <a:ext uri="{FF2B5EF4-FFF2-40B4-BE49-F238E27FC236}">
                  <a16:creationId xmlns:a16="http://schemas.microsoft.com/office/drawing/2014/main" id="{ABAEA9D5-6A66-2EAF-A83B-3CD2449FF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7EAAB15-D0AF-A40F-22FD-818B431A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62" y="4312694"/>
              <a:ext cx="1540157" cy="1044000"/>
            </a:xfrm>
            <a:prstGeom prst="rect">
              <a:avLst/>
            </a:prstGeom>
          </p:spPr>
        </p:pic>
        <p:pic>
          <p:nvPicPr>
            <p:cNvPr id="9" name="그래픽 8" descr="전구 및 기어  윤곽선">
              <a:extLst>
                <a:ext uri="{FF2B5EF4-FFF2-40B4-BE49-F238E27FC236}">
                  <a16:creationId xmlns:a16="http://schemas.microsoft.com/office/drawing/2014/main" id="{EAE8A6F4-7E97-9796-F3DD-EDDED85C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톱니바퀴 윤곽선">
              <a:extLst>
                <a:ext uri="{FF2B5EF4-FFF2-40B4-BE49-F238E27FC236}">
                  <a16:creationId xmlns:a16="http://schemas.microsoft.com/office/drawing/2014/main" id="{A8B1DC00-C586-0329-9C41-0557629A4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3D 안경 윤곽선">
              <a:extLst>
                <a:ext uri="{FF2B5EF4-FFF2-40B4-BE49-F238E27FC236}">
                  <a16:creationId xmlns:a16="http://schemas.microsoft.com/office/drawing/2014/main" id="{1E2E4CF1-D465-F820-E7E5-E2DFEFEA3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A3C06FA2-F380-92BB-DA91-FC66354B003D}"/>
              </a:ext>
            </a:extLst>
          </p:cNvPr>
          <p:cNvCxnSpPr>
            <a:cxnSpLocks/>
          </p:cNvCxnSpPr>
          <p:nvPr/>
        </p:nvCxnSpPr>
        <p:spPr>
          <a:xfrm>
            <a:off x="1774251" y="750921"/>
            <a:ext cx="90171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메인상단.mp4" descr="메인상단.mp4">
            <a:hlinkClick r:id="" action="ppaction://media"/>
            <a:extLst>
              <a:ext uri="{FF2B5EF4-FFF2-40B4-BE49-F238E27FC236}">
                <a16:creationId xmlns:a16="http://schemas.microsoft.com/office/drawing/2014/main" id="{CD830F7A-8DF8-CA6E-392A-6DFCD77928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08872" y="985174"/>
            <a:ext cx="9929851" cy="55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2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1C08456-FBBD-A8A4-98DD-7704D910110C}"/>
              </a:ext>
            </a:extLst>
          </p:cNvPr>
          <p:cNvSpPr txBox="1"/>
          <p:nvPr/>
        </p:nvSpPr>
        <p:spPr>
          <a:xfrm>
            <a:off x="6999508" y="1306872"/>
            <a:ext cx="4228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6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기대수명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vs </a:t>
            </a:r>
            <a:r>
              <a:rPr lang="ko-KR" altLang="en-US" sz="3200" dirty="0">
                <a:solidFill>
                  <a:srgbClr val="7030A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건강수명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C0FBC-09B8-39C3-7AEF-31C7202532CC}"/>
              </a:ext>
            </a:extLst>
          </p:cNvPr>
          <p:cNvSpPr txBox="1"/>
          <p:nvPr/>
        </p:nvSpPr>
        <p:spPr>
          <a:xfrm>
            <a:off x="2204207" y="2627292"/>
            <a:ext cx="31897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한국인의 기대수명은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83.5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년이며 기대수명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83.5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년으로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1DB2C3-7A14-4024-7DBB-39C62D39BE8E}"/>
              </a:ext>
            </a:extLst>
          </p:cNvPr>
          <p:cNvSpPr txBox="1"/>
          <p:nvPr/>
        </p:nvSpPr>
        <p:spPr>
          <a:xfrm>
            <a:off x="5941367" y="5864787"/>
            <a:ext cx="5817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BM DoHyeon OTF" panose="020B0600000101010101" pitchFamily="34" charset="-127"/>
              </a:rPr>
              <a:t>http://</a:t>
            </a:r>
            <a:r>
              <a:rPr lang="en-US" altLang="ko-KR" sz="1200" dirty="0" err="1">
                <a:latin typeface="BM DoHyeon OTF" panose="020B0600000101010101" pitchFamily="34" charset="-127"/>
              </a:rPr>
              <a:t>www.samsungfundblog.com</a:t>
            </a:r>
            <a:r>
              <a:rPr lang="en-US" altLang="ko-KR" sz="1200" dirty="0">
                <a:latin typeface="BM DoHyeon OTF" panose="020B0600000101010101" pitchFamily="34" charset="-127"/>
              </a:rPr>
              <a:t>/archives/41824</a:t>
            </a:r>
            <a:endParaRPr lang="ko-KR" altLang="en-US" sz="1200" dirty="0">
              <a:latin typeface="BM DoHyeon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FD1705-FB52-7582-A5A6-839122826AD7}"/>
              </a:ext>
            </a:extLst>
          </p:cNvPr>
          <p:cNvSpPr txBox="1"/>
          <p:nvPr/>
        </p:nvSpPr>
        <p:spPr>
          <a:xfrm>
            <a:off x="3531796" y="2120949"/>
            <a:ext cx="7070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00B200"/>
                </a:solidFill>
                <a:latin typeface="BM DoHyeon OTF" panose="020B0600000101010101" pitchFamily="34" charset="-127"/>
              </a:rPr>
              <a:t>“</a:t>
            </a:r>
          </a:p>
          <a:p>
            <a:endParaRPr lang="en-US" altLang="ko-KR" sz="8800" dirty="0">
              <a:solidFill>
                <a:srgbClr val="00B200"/>
              </a:solidFill>
              <a:latin typeface="BM DoHyeon OTF" panose="020B0600000101010101" pitchFamily="34" charset="-127"/>
            </a:endParaRPr>
          </a:p>
          <a:p>
            <a:r>
              <a:rPr lang="en-US" altLang="ko-KR" sz="8800" dirty="0">
                <a:solidFill>
                  <a:srgbClr val="00B200"/>
                </a:solidFill>
                <a:latin typeface="BM DoHyeon OTF" panose="020B0600000101010101" pitchFamily="34" charset="-127"/>
              </a:rPr>
              <a:t>”</a:t>
            </a:r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4014095-2E5C-6FE8-5893-EAA2C424FD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834229"/>
              </p:ext>
            </p:extLst>
          </p:nvPr>
        </p:nvGraphicFramePr>
        <p:xfrm>
          <a:off x="5920412" y="2037844"/>
          <a:ext cx="5838825" cy="3776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8" name="직선 연결선 20">
            <a:extLst>
              <a:ext uri="{FF2B5EF4-FFF2-40B4-BE49-F238E27FC236}">
                <a16:creationId xmlns:a16="http://schemas.microsoft.com/office/drawing/2014/main" id="{AE3723C1-D6BD-7F9C-E8C5-2CCEFDFE12AB}"/>
              </a:ext>
            </a:extLst>
          </p:cNvPr>
          <p:cNvCxnSpPr/>
          <p:nvPr/>
        </p:nvCxnSpPr>
        <p:spPr>
          <a:xfrm>
            <a:off x="7352972" y="3155075"/>
            <a:ext cx="0" cy="182922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7">
            <a:extLst>
              <a:ext uri="{FF2B5EF4-FFF2-40B4-BE49-F238E27FC236}">
                <a16:creationId xmlns:a16="http://schemas.microsoft.com/office/drawing/2014/main" id="{C892AA28-D6EF-8994-215E-220AB1CE4322}"/>
              </a:ext>
            </a:extLst>
          </p:cNvPr>
          <p:cNvCxnSpPr/>
          <p:nvPr/>
        </p:nvCxnSpPr>
        <p:spPr>
          <a:xfrm>
            <a:off x="8899832" y="3029345"/>
            <a:ext cx="0" cy="204112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72D4911-9CC8-1729-D213-5EBC1CE96802}"/>
              </a:ext>
            </a:extLst>
          </p:cNvPr>
          <p:cNvCxnSpPr/>
          <p:nvPr/>
        </p:nvCxnSpPr>
        <p:spPr>
          <a:xfrm>
            <a:off x="10446692" y="2954598"/>
            <a:ext cx="0" cy="22121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A2C6FC-5DF0-4567-BFEC-21C4A975B5BC}"/>
              </a:ext>
            </a:extLst>
          </p:cNvPr>
          <p:cNvSpPr txBox="1"/>
          <p:nvPr/>
        </p:nvSpPr>
        <p:spPr>
          <a:xfrm>
            <a:off x="7352972" y="3884220"/>
            <a:ext cx="720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M DoHyeon OTF" panose="020B0600000101010101" pitchFamily="34" charset="-127"/>
              </a:rPr>
              <a:t>15.2</a:t>
            </a:r>
            <a:r>
              <a:rPr lang="ko-KR" altLang="en-US" sz="1200" dirty="0">
                <a:latin typeface="BM DoHyeon OTF" panose="020B0600000101010101" pitchFamily="34" charset="-127"/>
              </a:rPr>
              <a:t>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82DC4F-97DE-1AF4-6BB5-8BD7D2A9D498}"/>
              </a:ext>
            </a:extLst>
          </p:cNvPr>
          <p:cNvSpPr txBox="1"/>
          <p:nvPr/>
        </p:nvSpPr>
        <p:spPr>
          <a:xfrm>
            <a:off x="8899832" y="3864443"/>
            <a:ext cx="720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M DoHyeon OTF" panose="020B0600000101010101" pitchFamily="34" charset="-127"/>
              </a:rPr>
              <a:t>16.6</a:t>
            </a:r>
            <a:r>
              <a:rPr lang="ko-KR" altLang="en-US" sz="1200" dirty="0">
                <a:latin typeface="BM DoHyeon OTF" panose="020B0600000101010101" pitchFamily="34" charset="-127"/>
              </a:rPr>
              <a:t>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FBE090-76ED-C822-F42B-293EB2EE362C}"/>
              </a:ext>
            </a:extLst>
          </p:cNvPr>
          <p:cNvSpPr txBox="1"/>
          <p:nvPr/>
        </p:nvSpPr>
        <p:spPr>
          <a:xfrm>
            <a:off x="10446692" y="3778266"/>
            <a:ext cx="720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M DoHyeon OTF" panose="020B0600000101010101" pitchFamily="34" charset="-127"/>
              </a:rPr>
              <a:t>17.5</a:t>
            </a:r>
            <a:r>
              <a:rPr lang="ko-KR" altLang="en-US" sz="1200" dirty="0">
                <a:latin typeface="BM DoHyeon OTF" panose="020B0600000101010101" pitchFamily="34" charset="-127"/>
              </a:rPr>
              <a:t>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DB610-BC6A-24BD-16DD-6B75DECB9520}"/>
              </a:ext>
            </a:extLst>
          </p:cNvPr>
          <p:cNvSpPr txBox="1"/>
          <p:nvPr/>
        </p:nvSpPr>
        <p:spPr>
          <a:xfrm>
            <a:off x="-1583836" y="3429000"/>
            <a:ext cx="106164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00B2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17.2</a:t>
            </a:r>
            <a:r>
              <a:rPr lang="ko-KR" altLang="en-US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년은 건강문제로 </a:t>
            </a:r>
            <a:endParaRPr lang="en-US" altLang="ko-KR" sz="1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5D1B80-3807-8B9F-5E05-68B381D360A9}"/>
              </a:ext>
            </a:extLst>
          </p:cNvPr>
          <p:cNvSpPr txBox="1"/>
          <p:nvPr/>
        </p:nvSpPr>
        <p:spPr>
          <a:xfrm>
            <a:off x="-1583836" y="4124166"/>
            <a:ext cx="1101314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활동에 제약을 받으며 살게 된다</a:t>
            </a:r>
            <a:r>
              <a:rPr lang="en-US" altLang="ko-KR" sz="1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3D97ED-426D-AE8F-760C-BCF2BD9E796C}"/>
              </a:ext>
            </a:extLst>
          </p:cNvPr>
          <p:cNvGrpSpPr/>
          <p:nvPr/>
        </p:nvGrpSpPr>
        <p:grpSpPr>
          <a:xfrm>
            <a:off x="1" y="0"/>
            <a:ext cx="1732532" cy="6858000"/>
            <a:chOff x="1" y="0"/>
            <a:chExt cx="1732532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3C5235-8D2D-506E-F464-A697FEE6D9AB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6" name="그래픽 5" descr="3D 안경 윤곽선">
              <a:extLst>
                <a:ext uri="{FF2B5EF4-FFF2-40B4-BE49-F238E27FC236}">
                  <a16:creationId xmlns:a16="http://schemas.microsoft.com/office/drawing/2014/main" id="{9072FF09-F828-C6D2-B764-F5069DDE5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지속적인 개선 윤곽선">
              <a:extLst>
                <a:ext uri="{FF2B5EF4-FFF2-40B4-BE49-F238E27FC236}">
                  <a16:creationId xmlns:a16="http://schemas.microsoft.com/office/drawing/2014/main" id="{EB176619-9A87-C6FD-93DF-763D4528F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톱니바퀴 윤곽선">
              <a:extLst>
                <a:ext uri="{FF2B5EF4-FFF2-40B4-BE49-F238E27FC236}">
                  <a16:creationId xmlns:a16="http://schemas.microsoft.com/office/drawing/2014/main" id="{FCFDD93F-0634-6B4D-845D-A554F980A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서버 윤곽선">
              <a:extLst>
                <a:ext uri="{FF2B5EF4-FFF2-40B4-BE49-F238E27FC236}">
                  <a16:creationId xmlns:a16="http://schemas.microsoft.com/office/drawing/2014/main" id="{300441E0-5F82-E2CC-E8F5-32A279696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45FDAC22-A9FD-CF45-4F1D-C7CA39C14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563" y="191044"/>
              <a:ext cx="1536970" cy="1041840"/>
            </a:xfrm>
            <a:prstGeom prst="rect">
              <a:avLst/>
            </a:prstGeom>
          </p:spPr>
        </p:pic>
        <p:pic>
          <p:nvPicPr>
            <p:cNvPr id="11" name="그래픽 10" descr="전구 및 기어  윤곽선">
              <a:extLst>
                <a:ext uri="{FF2B5EF4-FFF2-40B4-BE49-F238E27FC236}">
                  <a16:creationId xmlns:a16="http://schemas.microsoft.com/office/drawing/2014/main" id="{6B366E63-26DE-F946-2EEE-64659A0A2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FBCDCAE3-6CE9-7698-545C-AD7D05652B49}"/>
              </a:ext>
            </a:extLst>
          </p:cNvPr>
          <p:cNvCxnSpPr>
            <a:cxnSpLocks/>
          </p:cNvCxnSpPr>
          <p:nvPr/>
        </p:nvCxnSpPr>
        <p:spPr>
          <a:xfrm>
            <a:off x="2032278" y="728458"/>
            <a:ext cx="313027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1B61F5A-0714-BF7A-182E-B2C69A53C39E}"/>
              </a:ext>
            </a:extLst>
          </p:cNvPr>
          <p:cNvSpPr txBox="1"/>
          <p:nvPr/>
        </p:nvSpPr>
        <p:spPr>
          <a:xfrm>
            <a:off x="2032278" y="254764"/>
            <a:ext cx="861667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주제 선정 배경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119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8">
            <a:extLst>
              <a:ext uri="{FF2B5EF4-FFF2-40B4-BE49-F238E27FC236}">
                <a16:creationId xmlns:a16="http://schemas.microsoft.com/office/drawing/2014/main" id="{7B260A65-ADB5-4796-84B7-385CA6ECB51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898" y="344354"/>
            <a:ext cx="2618146" cy="1281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0F0B49-B079-1483-FBA1-E1BEB9630C28}"/>
              </a:ext>
            </a:extLst>
          </p:cNvPr>
          <p:cNvSpPr txBox="1"/>
          <p:nvPr/>
        </p:nvSpPr>
        <p:spPr>
          <a:xfrm>
            <a:off x="1774251" y="220219"/>
            <a:ext cx="1018985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시연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이미지 업로드 </a:t>
            </a:r>
            <a:r>
              <a:rPr kumimoji="1" lang="ko-KR" altLang="en-US" sz="36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및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분석 저장 결과 </a:t>
            </a:r>
            <a:r>
              <a:rPr kumimoji="1" lang="ko-KR" altLang="en-US" sz="4000" dirty="0" err="1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모달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780B39-6147-4D84-B0A1-A55CADC71626}"/>
              </a:ext>
            </a:extLst>
          </p:cNvPr>
          <p:cNvGrpSpPr/>
          <p:nvPr/>
        </p:nvGrpSpPr>
        <p:grpSpPr>
          <a:xfrm>
            <a:off x="1" y="0"/>
            <a:ext cx="1650918" cy="6858000"/>
            <a:chOff x="1" y="0"/>
            <a:chExt cx="1650918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5E78B0-6BB6-7356-AE2D-9037196367A1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6" name="그래픽 5" descr="지속적인 개선 윤곽선">
              <a:extLst>
                <a:ext uri="{FF2B5EF4-FFF2-40B4-BE49-F238E27FC236}">
                  <a16:creationId xmlns:a16="http://schemas.microsoft.com/office/drawing/2014/main" id="{3FAECDF8-4D2F-BE68-7687-2D13C60B3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서버 윤곽선">
              <a:extLst>
                <a:ext uri="{FF2B5EF4-FFF2-40B4-BE49-F238E27FC236}">
                  <a16:creationId xmlns:a16="http://schemas.microsoft.com/office/drawing/2014/main" id="{83CE10B5-4ED2-1CC4-CDFC-205F9D40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5456C021-3979-4326-02FF-9A9E20684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62" y="4312694"/>
              <a:ext cx="1540157" cy="1044000"/>
            </a:xfrm>
            <a:prstGeom prst="rect">
              <a:avLst/>
            </a:prstGeom>
          </p:spPr>
        </p:pic>
        <p:pic>
          <p:nvPicPr>
            <p:cNvPr id="9" name="그래픽 8" descr="전구 및 기어  윤곽선">
              <a:extLst>
                <a:ext uri="{FF2B5EF4-FFF2-40B4-BE49-F238E27FC236}">
                  <a16:creationId xmlns:a16="http://schemas.microsoft.com/office/drawing/2014/main" id="{0951CDA4-0D02-9949-0111-64750B7C0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톱니바퀴 윤곽선">
              <a:extLst>
                <a:ext uri="{FF2B5EF4-FFF2-40B4-BE49-F238E27FC236}">
                  <a16:creationId xmlns:a16="http://schemas.microsoft.com/office/drawing/2014/main" id="{0A5692A0-CC34-7CD3-3AE8-78BE9A977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3D 안경 윤곽선">
              <a:extLst>
                <a:ext uri="{FF2B5EF4-FFF2-40B4-BE49-F238E27FC236}">
                  <a16:creationId xmlns:a16="http://schemas.microsoft.com/office/drawing/2014/main" id="{B3716FC7-6F8B-1AEC-0702-E8C8B4CE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E0F9F31-6C92-C6D9-F071-23987C4D70AF}"/>
              </a:ext>
            </a:extLst>
          </p:cNvPr>
          <p:cNvCxnSpPr>
            <a:cxnSpLocks/>
          </p:cNvCxnSpPr>
          <p:nvPr/>
        </p:nvCxnSpPr>
        <p:spPr>
          <a:xfrm>
            <a:off x="1774251" y="750921"/>
            <a:ext cx="90171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이미지업로드.mp4" descr="이미지업로드.mp4">
            <a:hlinkClick r:id="" action="ppaction://media"/>
            <a:extLst>
              <a:ext uri="{FF2B5EF4-FFF2-40B4-BE49-F238E27FC236}">
                <a16:creationId xmlns:a16="http://schemas.microsoft.com/office/drawing/2014/main" id="{2F8D4ADD-13A7-CE31-F12C-F35380C000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832549" y="985174"/>
            <a:ext cx="9975114" cy="561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3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0F0B49-B079-1483-FBA1-E1BEB9630C28}"/>
              </a:ext>
            </a:extLst>
          </p:cNvPr>
          <p:cNvSpPr txBox="1"/>
          <p:nvPr/>
        </p:nvSpPr>
        <p:spPr>
          <a:xfrm>
            <a:off x="1774251" y="220219"/>
            <a:ext cx="89630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시연 </a:t>
            </a:r>
            <a:r>
              <a:rPr kumimoji="1" lang="en-US" altLang="ko-KR" sz="36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달력 날짜 선택 </a:t>
            </a:r>
            <a:r>
              <a:rPr kumimoji="1" lang="ko-KR" altLang="en-US" sz="36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및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데이터 확인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6CB7EBB-8C07-38E4-3545-C5493C871CE4}"/>
              </a:ext>
            </a:extLst>
          </p:cNvPr>
          <p:cNvCxnSpPr>
            <a:cxnSpLocks/>
          </p:cNvCxnSpPr>
          <p:nvPr/>
        </p:nvCxnSpPr>
        <p:spPr>
          <a:xfrm>
            <a:off x="1774251" y="750921"/>
            <a:ext cx="90171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달력_날짜_선택_데이터_확인_um7wgQ.mp4" descr="달력_날짜_선택_데이터_확인_um7wgQ.mp4">
            <a:hlinkClick r:id="" action="ppaction://media"/>
            <a:extLst>
              <a:ext uri="{FF2B5EF4-FFF2-40B4-BE49-F238E27FC236}">
                <a16:creationId xmlns:a16="http://schemas.microsoft.com/office/drawing/2014/main" id="{F4AD6CD0-0EE0-C7F6-5E19-F383C5450B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4251" y="1068741"/>
            <a:ext cx="10172646" cy="556846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7B08925-3E97-A399-34B1-177EA2C5C504}"/>
              </a:ext>
            </a:extLst>
          </p:cNvPr>
          <p:cNvGrpSpPr/>
          <p:nvPr/>
        </p:nvGrpSpPr>
        <p:grpSpPr>
          <a:xfrm>
            <a:off x="1" y="0"/>
            <a:ext cx="1650918" cy="6858000"/>
            <a:chOff x="1" y="0"/>
            <a:chExt cx="1650918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DACD9F1-0BF6-F961-4A1A-C884E3048207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6" name="그래픽 5" descr="지속적인 개선 윤곽선">
              <a:extLst>
                <a:ext uri="{FF2B5EF4-FFF2-40B4-BE49-F238E27FC236}">
                  <a16:creationId xmlns:a16="http://schemas.microsoft.com/office/drawing/2014/main" id="{F9B15728-846D-7A2D-E52F-43F7D322E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서버 윤곽선">
              <a:extLst>
                <a:ext uri="{FF2B5EF4-FFF2-40B4-BE49-F238E27FC236}">
                  <a16:creationId xmlns:a16="http://schemas.microsoft.com/office/drawing/2014/main" id="{4DFD6165-E955-26C3-6B52-46EAED701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DB318288-4260-8D09-634D-E4BE3264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62" y="4312694"/>
              <a:ext cx="1540157" cy="1044000"/>
            </a:xfrm>
            <a:prstGeom prst="rect">
              <a:avLst/>
            </a:prstGeom>
          </p:spPr>
        </p:pic>
        <p:pic>
          <p:nvPicPr>
            <p:cNvPr id="9" name="그래픽 8" descr="전구 및 기어  윤곽선">
              <a:extLst>
                <a:ext uri="{FF2B5EF4-FFF2-40B4-BE49-F238E27FC236}">
                  <a16:creationId xmlns:a16="http://schemas.microsoft.com/office/drawing/2014/main" id="{853FAA0B-DE24-A1B0-E038-D1D7DE873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톱니바퀴 윤곽선">
              <a:extLst>
                <a:ext uri="{FF2B5EF4-FFF2-40B4-BE49-F238E27FC236}">
                  <a16:creationId xmlns:a16="http://schemas.microsoft.com/office/drawing/2014/main" id="{24FEB2E6-7095-6552-FFD0-0C537C89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3D 안경 윤곽선">
              <a:extLst>
                <a:ext uri="{FF2B5EF4-FFF2-40B4-BE49-F238E27FC236}">
                  <a16:creationId xmlns:a16="http://schemas.microsoft.com/office/drawing/2014/main" id="{39170DE8-FA41-8132-B65D-895183987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471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C14099C-F417-74FB-F8D5-4E2CA06DC0B7}"/>
              </a:ext>
            </a:extLst>
          </p:cNvPr>
          <p:cNvSpPr/>
          <p:nvPr/>
        </p:nvSpPr>
        <p:spPr>
          <a:xfrm>
            <a:off x="2545541" y="2561609"/>
            <a:ext cx="8613139" cy="839030"/>
          </a:xfrm>
          <a:prstGeom prst="roundRect">
            <a:avLst/>
          </a:prstGeom>
          <a:solidFill>
            <a:srgbClr val="00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경청해 주셔서 감사합니다 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  <a:sym typeface="Wingdings" pitchFamily="2" charset="2"/>
              </a:rPr>
              <a:t></a:t>
            </a:r>
            <a:endParaRPr kumimoji="1" lang="ko-Kore-KR" altLang="en-US" sz="4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E62606-55BF-7E42-0D66-50F1E68F78D8}"/>
              </a:ext>
            </a:extLst>
          </p:cNvPr>
          <p:cNvGrpSpPr/>
          <p:nvPr/>
        </p:nvGrpSpPr>
        <p:grpSpPr>
          <a:xfrm>
            <a:off x="1" y="0"/>
            <a:ext cx="1536970" cy="6858000"/>
            <a:chOff x="1" y="0"/>
            <a:chExt cx="153697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7621E0B-EC6B-E30F-BC92-9C4135DB9169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3D 안경 윤곽선">
              <a:extLst>
                <a:ext uri="{FF2B5EF4-FFF2-40B4-BE49-F238E27FC236}">
                  <a16:creationId xmlns:a16="http://schemas.microsoft.com/office/drawing/2014/main" id="{305F6E7B-46CE-BBD0-8130-C4D11FE90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지속적인 개선 윤곽선">
              <a:extLst>
                <a:ext uri="{FF2B5EF4-FFF2-40B4-BE49-F238E27FC236}">
                  <a16:creationId xmlns:a16="http://schemas.microsoft.com/office/drawing/2014/main" id="{88AD939D-CD52-71B4-80A8-B1A498C6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톱니바퀴 윤곽선">
              <a:extLst>
                <a:ext uri="{FF2B5EF4-FFF2-40B4-BE49-F238E27FC236}">
                  <a16:creationId xmlns:a16="http://schemas.microsoft.com/office/drawing/2014/main" id="{F770AA83-0809-CAFE-61BA-29611EC8E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서버 윤곽선">
              <a:extLst>
                <a:ext uri="{FF2B5EF4-FFF2-40B4-BE49-F238E27FC236}">
                  <a16:creationId xmlns:a16="http://schemas.microsoft.com/office/drawing/2014/main" id="{FDD3DC88-1528-CFC0-0CF6-59B7C32E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전구 및 기어  윤곽선">
              <a:extLst>
                <a:ext uri="{FF2B5EF4-FFF2-40B4-BE49-F238E27FC236}">
                  <a16:creationId xmlns:a16="http://schemas.microsoft.com/office/drawing/2014/main" id="{4D5ABF87-9FE8-B39A-CA85-38166D60B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39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C12EB4-4659-C154-1BCF-358CD43E0788}"/>
              </a:ext>
            </a:extLst>
          </p:cNvPr>
          <p:cNvGrpSpPr/>
          <p:nvPr/>
        </p:nvGrpSpPr>
        <p:grpSpPr>
          <a:xfrm>
            <a:off x="6034311" y="1792431"/>
            <a:ext cx="5860831" cy="3856546"/>
            <a:chOff x="6713437" y="1005840"/>
            <a:chExt cx="5062637" cy="2990850"/>
          </a:xfrm>
        </p:grpSpPr>
        <p:pic>
          <p:nvPicPr>
            <p:cNvPr id="19" name="Picture 4" descr="https://pds.medicaltimes.com/NewsPhoto/201704/1111473_1.jpg">
              <a:extLst>
                <a:ext uri="{FF2B5EF4-FFF2-40B4-BE49-F238E27FC236}">
                  <a16:creationId xmlns:a16="http://schemas.microsoft.com/office/drawing/2014/main" id="{D783FC33-EA4B-9E2D-71B8-B9A156EA8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3437" y="1005840"/>
              <a:ext cx="5062637" cy="299085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2B48A2-1EF3-F6A9-CD25-34A631FEEDDD}"/>
                </a:ext>
              </a:extLst>
            </p:cNvPr>
            <p:cNvSpPr/>
            <p:nvPr/>
          </p:nvSpPr>
          <p:spPr>
            <a:xfrm>
              <a:off x="10675620" y="1117015"/>
              <a:ext cx="925830" cy="22029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DoHyeon OTF" panose="020B0600000101010101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CBB741-50D4-2C9F-D3DF-33E7C086BF56}"/>
              </a:ext>
            </a:extLst>
          </p:cNvPr>
          <p:cNvGrpSpPr/>
          <p:nvPr/>
        </p:nvGrpSpPr>
        <p:grpSpPr>
          <a:xfrm>
            <a:off x="1757862" y="1824195"/>
            <a:ext cx="8230504" cy="4463419"/>
            <a:chOff x="1751540" y="2315788"/>
            <a:chExt cx="8230504" cy="446341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FCAE34-0576-7351-D9C1-968A8B5DF958}"/>
                </a:ext>
              </a:extLst>
            </p:cNvPr>
            <p:cNvSpPr txBox="1"/>
            <p:nvPr/>
          </p:nvSpPr>
          <p:spPr>
            <a:xfrm>
              <a:off x="3487116" y="5332657"/>
              <a:ext cx="6494928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800" dirty="0">
                  <a:solidFill>
                    <a:srgbClr val="00B200"/>
                  </a:solidFill>
                  <a:latin typeface="BM DoHyeon OTF" panose="020B0600000101010101" pitchFamily="34" charset="-127"/>
                </a:rPr>
                <a:t>”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5214433-F002-C34E-A2FD-39BC933CE74C}"/>
                </a:ext>
              </a:extLst>
            </p:cNvPr>
            <p:cNvGrpSpPr/>
            <p:nvPr/>
          </p:nvGrpSpPr>
          <p:grpSpPr>
            <a:xfrm>
              <a:off x="1751540" y="2315788"/>
              <a:ext cx="4007155" cy="4154984"/>
              <a:chOff x="1992378" y="2378357"/>
              <a:chExt cx="4007155" cy="415498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A43737-56E6-9808-8CC3-0CEC850ADBA0}"/>
                  </a:ext>
                </a:extLst>
              </p:cNvPr>
              <p:cNvSpPr txBox="1"/>
              <p:nvPr/>
            </p:nvSpPr>
            <p:spPr>
              <a:xfrm>
                <a:off x="1992378" y="2755285"/>
                <a:ext cx="3947667" cy="1685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dirty="0"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美워싱턴대학 건강측정평가연구소에서는 한국인의 나트륨 과다 섭취나 과식하는 습관이</a:t>
                </a:r>
                <a:endPara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6A6A18-6F47-84DB-E84F-7592933BDD9A}"/>
                  </a:ext>
                </a:extLst>
              </p:cNvPr>
              <p:cNvSpPr txBox="1"/>
              <p:nvPr/>
            </p:nvSpPr>
            <p:spPr>
              <a:xfrm>
                <a:off x="3727954" y="2378357"/>
                <a:ext cx="70701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800" dirty="0">
                    <a:solidFill>
                      <a:srgbClr val="00B200"/>
                    </a:solidFill>
                    <a:latin typeface="BM DoHyeon OTF" panose="020B0600000101010101" pitchFamily="34" charset="-127"/>
                  </a:rPr>
                  <a:t>“</a:t>
                </a:r>
              </a:p>
              <a:p>
                <a:endParaRPr lang="en-US" altLang="ko-KR" sz="8800" dirty="0">
                  <a:solidFill>
                    <a:srgbClr val="00B200"/>
                  </a:solidFill>
                  <a:latin typeface="BM DoHyeon OTF" panose="020B0600000101010101" pitchFamily="34" charset="-127"/>
                </a:endParaRPr>
              </a:p>
              <a:p>
                <a:endParaRPr lang="en-US" altLang="ko-KR" sz="8800" dirty="0">
                  <a:solidFill>
                    <a:srgbClr val="00B200"/>
                  </a:solidFill>
                  <a:latin typeface="BM DoHyeon OTF" panose="020B0600000101010101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47EDD2-194A-FA7D-E40E-1BD04209453F}"/>
                  </a:ext>
                </a:extLst>
              </p:cNvPr>
              <p:cNvSpPr txBox="1"/>
              <p:nvPr/>
            </p:nvSpPr>
            <p:spPr>
              <a:xfrm>
                <a:off x="2107346" y="4455849"/>
                <a:ext cx="3892187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건강 수명을 </a:t>
                </a:r>
                <a:r>
                  <a:rPr lang="en-US" altLang="ko-KR" sz="2800" dirty="0">
                    <a:solidFill>
                      <a:srgbClr val="00B200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13.4</a:t>
                </a:r>
                <a:r>
                  <a:rPr lang="ko-KR" altLang="en-US" dirty="0"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개월 정도 낮추는</a:t>
                </a:r>
                <a:endParaRPr lang="en-US" altLang="ko-KR" dirty="0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  <a:p>
                <a:pPr algn="ctr"/>
                <a:r>
                  <a:rPr lang="ko-KR" altLang="en-US" dirty="0"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 것으로 조사되었다</a:t>
                </a:r>
                <a:r>
                  <a:rPr lang="en-US" altLang="ko-KR" dirty="0"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.</a:t>
                </a:r>
                <a:endParaRPr lang="ko-Kore-KR" altLang="en-US" dirty="0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</p:grpSp>
      </p:grpSp>
      <p:pic>
        <p:nvPicPr>
          <p:cNvPr id="52" name="그래픽 51" descr="3D 안경 윤곽선">
            <a:extLst>
              <a:ext uri="{FF2B5EF4-FFF2-40B4-BE49-F238E27FC236}">
                <a16:creationId xmlns:a16="http://schemas.microsoft.com/office/drawing/2014/main" id="{5DA686B6-3080-FD01-50F1-AAC39DFFD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77" y="4333730"/>
            <a:ext cx="914400" cy="914400"/>
          </a:xfrm>
          <a:prstGeom prst="rect">
            <a:avLst/>
          </a:prstGeom>
        </p:spPr>
      </p:pic>
      <p:pic>
        <p:nvPicPr>
          <p:cNvPr id="53" name="그래픽 52" descr="지속적인 개선 윤곽선">
            <a:extLst>
              <a:ext uri="{FF2B5EF4-FFF2-40B4-BE49-F238E27FC236}">
                <a16:creationId xmlns:a16="http://schemas.microsoft.com/office/drawing/2014/main" id="{6994D376-258A-E04D-87C9-EB28F3725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579" y="5612727"/>
            <a:ext cx="914400" cy="914400"/>
          </a:xfrm>
          <a:prstGeom prst="rect">
            <a:avLst/>
          </a:prstGeom>
        </p:spPr>
      </p:pic>
      <p:pic>
        <p:nvPicPr>
          <p:cNvPr id="54" name="그래픽 53" descr="톱니바퀴 윤곽선">
            <a:extLst>
              <a:ext uri="{FF2B5EF4-FFF2-40B4-BE49-F238E27FC236}">
                <a16:creationId xmlns:a16="http://schemas.microsoft.com/office/drawing/2014/main" id="{5EDE6E1C-79F5-C7E0-7200-75A7D8F001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579" y="2971800"/>
            <a:ext cx="914400" cy="914400"/>
          </a:xfrm>
          <a:prstGeom prst="rect">
            <a:avLst/>
          </a:prstGeom>
        </p:spPr>
      </p:pic>
      <p:pic>
        <p:nvPicPr>
          <p:cNvPr id="55" name="Object 8">
            <a:extLst>
              <a:ext uri="{FF2B5EF4-FFF2-40B4-BE49-F238E27FC236}">
                <a16:creationId xmlns:a16="http://schemas.microsoft.com/office/drawing/2014/main" id="{253F52D5-C799-18B0-AF7E-AC97BA17D59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606" y="1567135"/>
            <a:ext cx="1536970" cy="1041840"/>
          </a:xfrm>
          <a:prstGeom prst="rect">
            <a:avLst/>
          </a:prstGeom>
        </p:spPr>
      </p:pic>
      <p:pic>
        <p:nvPicPr>
          <p:cNvPr id="56" name="그래픽 55" descr="전구 및 기어  윤곽선">
            <a:extLst>
              <a:ext uri="{FF2B5EF4-FFF2-40B4-BE49-F238E27FC236}">
                <a16:creationId xmlns:a16="http://schemas.microsoft.com/office/drawing/2014/main" id="{B773B58A-0B3E-2FEB-58DD-CC820339B5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79" y="254764"/>
            <a:ext cx="914400" cy="914400"/>
          </a:xfrm>
          <a:prstGeom prst="rect">
            <a:avLst/>
          </a:prstGeom>
        </p:spPr>
      </p:pic>
      <p:pic>
        <p:nvPicPr>
          <p:cNvPr id="57" name="그래픽 56" descr="서버 윤곽선">
            <a:extLst>
              <a:ext uri="{FF2B5EF4-FFF2-40B4-BE49-F238E27FC236}">
                <a16:creationId xmlns:a16="http://schemas.microsoft.com/office/drawing/2014/main" id="{96F37A84-DE43-E482-428C-705B15CD1E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286" y="1616694"/>
            <a:ext cx="914400" cy="914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BA86826-8C11-5799-7187-99B418DD0EAF}"/>
              </a:ext>
            </a:extLst>
          </p:cNvPr>
          <p:cNvGrpSpPr/>
          <p:nvPr/>
        </p:nvGrpSpPr>
        <p:grpSpPr>
          <a:xfrm>
            <a:off x="1" y="0"/>
            <a:ext cx="1732532" cy="6858000"/>
            <a:chOff x="1" y="0"/>
            <a:chExt cx="1732532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99AC388-ED41-A9EB-FD80-D3D96CC14FA9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4" name="그래픽 3" descr="3D 안경 윤곽선">
              <a:extLst>
                <a:ext uri="{FF2B5EF4-FFF2-40B4-BE49-F238E27FC236}">
                  <a16:creationId xmlns:a16="http://schemas.microsoft.com/office/drawing/2014/main" id="{79C9AEBC-C58F-A0CA-8866-DC071211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6" name="그래픽 5" descr="지속적인 개선 윤곽선">
              <a:extLst>
                <a:ext uri="{FF2B5EF4-FFF2-40B4-BE49-F238E27FC236}">
                  <a16:creationId xmlns:a16="http://schemas.microsoft.com/office/drawing/2014/main" id="{E6D3C910-CEE6-02B2-0B22-18E34CD0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톱니바퀴 윤곽선">
              <a:extLst>
                <a:ext uri="{FF2B5EF4-FFF2-40B4-BE49-F238E27FC236}">
                  <a16:creationId xmlns:a16="http://schemas.microsoft.com/office/drawing/2014/main" id="{E26BD04B-127C-7153-D9EE-E3696EC74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서버 윤곽선">
              <a:extLst>
                <a:ext uri="{FF2B5EF4-FFF2-40B4-BE49-F238E27FC236}">
                  <a16:creationId xmlns:a16="http://schemas.microsoft.com/office/drawing/2014/main" id="{36074494-305B-2E74-F4B5-47209E91A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0E637C7E-2005-3CC0-D803-039717340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563" y="191044"/>
              <a:ext cx="1536970" cy="1041840"/>
            </a:xfrm>
            <a:prstGeom prst="rect">
              <a:avLst/>
            </a:prstGeom>
          </p:spPr>
        </p:pic>
        <p:pic>
          <p:nvPicPr>
            <p:cNvPr id="12" name="그래픽 11" descr="전구 및 기어  윤곽선">
              <a:extLst>
                <a:ext uri="{FF2B5EF4-FFF2-40B4-BE49-F238E27FC236}">
                  <a16:creationId xmlns:a16="http://schemas.microsoft.com/office/drawing/2014/main" id="{091FE2D8-B998-DD33-2E4C-9BE1BE9D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</p:grp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57EEC83F-81AC-7BA4-66A5-97E1152A5A99}"/>
              </a:ext>
            </a:extLst>
          </p:cNvPr>
          <p:cNvCxnSpPr>
            <a:cxnSpLocks/>
          </p:cNvCxnSpPr>
          <p:nvPr/>
        </p:nvCxnSpPr>
        <p:spPr>
          <a:xfrm>
            <a:off x="2032278" y="728458"/>
            <a:ext cx="313027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5C7C0A-B102-969D-056F-A6D7485A6904}"/>
              </a:ext>
            </a:extLst>
          </p:cNvPr>
          <p:cNvSpPr txBox="1"/>
          <p:nvPr/>
        </p:nvSpPr>
        <p:spPr>
          <a:xfrm>
            <a:off x="2032278" y="254764"/>
            <a:ext cx="82928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주제 선정 배경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72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856D4465-BD7E-BFBA-195C-DE65CEEF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986" y="2097622"/>
            <a:ext cx="3501958" cy="4147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03D93C-030D-E1FB-EB44-B0C565B16409}"/>
              </a:ext>
            </a:extLst>
          </p:cNvPr>
          <p:cNvSpPr txBox="1"/>
          <p:nvPr/>
        </p:nvSpPr>
        <p:spPr>
          <a:xfrm>
            <a:off x="2168281" y="1420938"/>
            <a:ext cx="4331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kumimoji="1" lang="ko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음식</a:t>
            </a:r>
            <a:r>
              <a:rPr kumimoji="1" lang="ko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검색</a:t>
            </a:r>
            <a:endParaRPr kumimoji="1" lang="ko-Kore-KR" altLang="en-US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CC1964-B9DC-A478-3B8C-2E127EC05400}"/>
              </a:ext>
            </a:extLst>
          </p:cNvPr>
          <p:cNvSpPr txBox="1"/>
          <p:nvPr/>
        </p:nvSpPr>
        <p:spPr>
          <a:xfrm>
            <a:off x="6499413" y="1420938"/>
            <a:ext cx="5148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칼로리를 직접 입력</a:t>
            </a:r>
            <a:endParaRPr kumimoji="1" lang="ko-Kore-KR" altLang="en-US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53F1DD3-AB4E-60DF-DCF5-714F00A9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42" y="2243992"/>
            <a:ext cx="5935675" cy="435924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4DDB304-B489-223B-BF40-2DFF3FC349D3}"/>
              </a:ext>
            </a:extLst>
          </p:cNvPr>
          <p:cNvGrpSpPr/>
          <p:nvPr/>
        </p:nvGrpSpPr>
        <p:grpSpPr>
          <a:xfrm>
            <a:off x="1" y="0"/>
            <a:ext cx="1732532" cy="6858000"/>
            <a:chOff x="1" y="0"/>
            <a:chExt cx="1732532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805072-219C-0739-240A-5EC1FB005E69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5" name="그래픽 4" descr="3D 안경 윤곽선">
              <a:extLst>
                <a:ext uri="{FF2B5EF4-FFF2-40B4-BE49-F238E27FC236}">
                  <a16:creationId xmlns:a16="http://schemas.microsoft.com/office/drawing/2014/main" id="{ED8842AE-678D-5D3E-440B-940F8D63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지속적인 개선 윤곽선">
              <a:extLst>
                <a:ext uri="{FF2B5EF4-FFF2-40B4-BE49-F238E27FC236}">
                  <a16:creationId xmlns:a16="http://schemas.microsoft.com/office/drawing/2014/main" id="{8B2AAD7E-912C-405E-1CD4-1817A2425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톱니바퀴 윤곽선">
              <a:extLst>
                <a:ext uri="{FF2B5EF4-FFF2-40B4-BE49-F238E27FC236}">
                  <a16:creationId xmlns:a16="http://schemas.microsoft.com/office/drawing/2014/main" id="{DD0C5C3A-F5B3-0DFF-E652-8184B2804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서버 윤곽선">
              <a:extLst>
                <a:ext uri="{FF2B5EF4-FFF2-40B4-BE49-F238E27FC236}">
                  <a16:creationId xmlns:a16="http://schemas.microsoft.com/office/drawing/2014/main" id="{47780AE6-7B5E-8CDF-E96F-C904A98B4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1476EEAE-3A0B-29BA-3944-09CC8ADA3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563" y="191044"/>
              <a:ext cx="1536970" cy="1041840"/>
            </a:xfrm>
            <a:prstGeom prst="rect">
              <a:avLst/>
            </a:prstGeom>
          </p:spPr>
        </p:pic>
        <p:pic>
          <p:nvPicPr>
            <p:cNvPr id="12" name="그래픽 11" descr="전구 및 기어  윤곽선">
              <a:extLst>
                <a:ext uri="{FF2B5EF4-FFF2-40B4-BE49-F238E27FC236}">
                  <a16:creationId xmlns:a16="http://schemas.microsoft.com/office/drawing/2014/main" id="{FFFDB9F5-453E-1D3D-F711-B2B5D93A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</p:grp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5546A84-F080-F1B8-E01A-BFBCA9711C5A}"/>
              </a:ext>
            </a:extLst>
          </p:cNvPr>
          <p:cNvCxnSpPr>
            <a:cxnSpLocks/>
          </p:cNvCxnSpPr>
          <p:nvPr/>
        </p:nvCxnSpPr>
        <p:spPr>
          <a:xfrm>
            <a:off x="2032278" y="728458"/>
            <a:ext cx="313027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6166D1-DD10-AEEA-0FA0-97479AC875AD}"/>
              </a:ext>
            </a:extLst>
          </p:cNvPr>
          <p:cNvSpPr txBox="1"/>
          <p:nvPr/>
        </p:nvSpPr>
        <p:spPr>
          <a:xfrm>
            <a:off x="1928095" y="223744"/>
            <a:ext cx="94358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주제 선정 배경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4000" dirty="0">
                <a:solidFill>
                  <a:srgbClr val="04970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기존 건강관리 서비스의 단점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30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C3978DD-4A5E-C108-5BE7-9034013816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850040" y="430621"/>
            <a:ext cx="792244" cy="7922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0F3CA5-53BD-8D1B-A0DE-570BDBAEA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5546" y="5200465"/>
            <a:ext cx="943256" cy="9432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8F98D1-4CC0-510E-5EBF-DC7CD295A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486" y="2396607"/>
            <a:ext cx="2512471" cy="1999283"/>
          </a:xfrm>
          <a:prstGeom prst="rect">
            <a:avLst/>
          </a:prstGeom>
        </p:spPr>
      </p:pic>
      <p:pic>
        <p:nvPicPr>
          <p:cNvPr id="8" name="그림 7" descr="플레이트, 다른, 음식, 여러개이(가) 표시된 사진&#10;&#10;자동 생성된 설명">
            <a:extLst>
              <a:ext uri="{FF2B5EF4-FFF2-40B4-BE49-F238E27FC236}">
                <a16:creationId xmlns:a16="http://schemas.microsoft.com/office/drawing/2014/main" id="{05F132A2-9D9D-6484-F1A0-EAD201353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627" y="2659586"/>
            <a:ext cx="1678129" cy="1467305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37A828C2-E3A5-5038-5EB0-F11BE6C9317F}"/>
              </a:ext>
            </a:extLst>
          </p:cNvPr>
          <p:cNvSpPr/>
          <p:nvPr/>
        </p:nvSpPr>
        <p:spPr>
          <a:xfrm>
            <a:off x="4753565" y="3083902"/>
            <a:ext cx="508921" cy="488614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A7F1804-D065-F027-1C7A-9B94C313C9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28" r="2801"/>
          <a:stretch/>
        </p:blipFill>
        <p:spPr>
          <a:xfrm>
            <a:off x="9368882" y="2251136"/>
            <a:ext cx="1959894" cy="2698627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20F65904-F27D-5DD0-A2F4-55C7DC52C25A}"/>
              </a:ext>
            </a:extLst>
          </p:cNvPr>
          <p:cNvSpPr/>
          <p:nvPr/>
        </p:nvSpPr>
        <p:spPr>
          <a:xfrm>
            <a:off x="8220368" y="3067225"/>
            <a:ext cx="508921" cy="488614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46D57-FE55-6B22-CCF0-11B5FAE724BB}"/>
              </a:ext>
            </a:extLst>
          </p:cNvPr>
          <p:cNvSpPr txBox="1"/>
          <p:nvPr/>
        </p:nvSpPr>
        <p:spPr>
          <a:xfrm>
            <a:off x="2837474" y="5194298"/>
            <a:ext cx="7472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이미지</a:t>
            </a:r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4800" dirty="0">
                <a:solidFill>
                  <a:srgbClr val="00A8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장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으로 해결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F7BFD6-C8E8-12CC-356D-51D865A72C2C}"/>
              </a:ext>
            </a:extLst>
          </p:cNvPr>
          <p:cNvGrpSpPr/>
          <p:nvPr/>
        </p:nvGrpSpPr>
        <p:grpSpPr>
          <a:xfrm>
            <a:off x="1" y="0"/>
            <a:ext cx="1732532" cy="6858000"/>
            <a:chOff x="1" y="0"/>
            <a:chExt cx="1732532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7E37D2B-EC39-D31E-1BCF-C59836ABDEC6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7" name="그래픽 6" descr="3D 안경 윤곽선">
              <a:extLst>
                <a:ext uri="{FF2B5EF4-FFF2-40B4-BE49-F238E27FC236}">
                  <a16:creationId xmlns:a16="http://schemas.microsoft.com/office/drawing/2014/main" id="{52CA39FA-47C6-7AFE-6E83-67BA8AFEF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지속적인 개선 윤곽선">
              <a:extLst>
                <a:ext uri="{FF2B5EF4-FFF2-40B4-BE49-F238E27FC236}">
                  <a16:creationId xmlns:a16="http://schemas.microsoft.com/office/drawing/2014/main" id="{E86A1950-EAF2-B0E9-FB96-D1C61A996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톱니바퀴 윤곽선">
              <a:extLst>
                <a:ext uri="{FF2B5EF4-FFF2-40B4-BE49-F238E27FC236}">
                  <a16:creationId xmlns:a16="http://schemas.microsoft.com/office/drawing/2014/main" id="{E675E06A-1239-F028-A955-43DC4ECB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서버 윤곽선">
              <a:extLst>
                <a:ext uri="{FF2B5EF4-FFF2-40B4-BE49-F238E27FC236}">
                  <a16:creationId xmlns:a16="http://schemas.microsoft.com/office/drawing/2014/main" id="{AEF2A960-BD75-8040-D4B0-39C68B126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60080069-4B92-31CC-D3E1-0593836A6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5563" y="191044"/>
              <a:ext cx="1536970" cy="1041840"/>
            </a:xfrm>
            <a:prstGeom prst="rect">
              <a:avLst/>
            </a:prstGeom>
          </p:spPr>
        </p:pic>
        <p:pic>
          <p:nvPicPr>
            <p:cNvPr id="16" name="그래픽 15" descr="전구 및 기어  윤곽선">
              <a:extLst>
                <a:ext uri="{FF2B5EF4-FFF2-40B4-BE49-F238E27FC236}">
                  <a16:creationId xmlns:a16="http://schemas.microsoft.com/office/drawing/2014/main" id="{BE6072A4-3DDE-F4A9-4603-A36A69174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C85A232-23BC-FA9D-BE12-45B3CA1DF3C0}"/>
              </a:ext>
            </a:extLst>
          </p:cNvPr>
          <p:cNvCxnSpPr>
            <a:cxnSpLocks/>
          </p:cNvCxnSpPr>
          <p:nvPr/>
        </p:nvCxnSpPr>
        <p:spPr>
          <a:xfrm>
            <a:off x="2032278" y="728458"/>
            <a:ext cx="313027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DC031-0C8B-F167-C2DF-1008F18F23A3}"/>
              </a:ext>
            </a:extLst>
          </p:cNvPr>
          <p:cNvSpPr txBox="1"/>
          <p:nvPr/>
        </p:nvSpPr>
        <p:spPr>
          <a:xfrm>
            <a:off x="1928095" y="223744"/>
            <a:ext cx="94358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주제 선정 배경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4000" dirty="0">
                <a:solidFill>
                  <a:srgbClr val="04970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기존 건강관리 서비스의 단점</a:t>
            </a:r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40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527CAB-9922-3743-A985-382CCE1601B6}"/>
              </a:ext>
            </a:extLst>
          </p:cNvPr>
          <p:cNvGrpSpPr/>
          <p:nvPr/>
        </p:nvGrpSpPr>
        <p:grpSpPr>
          <a:xfrm>
            <a:off x="2380684" y="1514454"/>
            <a:ext cx="2235411" cy="4827024"/>
            <a:chOff x="595126" y="971550"/>
            <a:chExt cx="2343150" cy="48546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50BD366-11FB-6FE0-1DF8-B1E4E355D410}"/>
                </a:ext>
              </a:extLst>
            </p:cNvPr>
            <p:cNvSpPr/>
            <p:nvPr/>
          </p:nvSpPr>
          <p:spPr>
            <a:xfrm>
              <a:off x="595126" y="971550"/>
              <a:ext cx="2343150" cy="162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panose="020B0600000101010101" pitchFamily="34" charset="-127"/>
                </a:rPr>
                <a:t>Feature 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5F278D2-8E9D-950A-C215-8B9B62DBEF1A}"/>
                </a:ext>
              </a:extLst>
            </p:cNvPr>
            <p:cNvSpPr/>
            <p:nvPr/>
          </p:nvSpPr>
          <p:spPr>
            <a:xfrm>
              <a:off x="595126" y="2588894"/>
              <a:ext cx="2343150" cy="16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M DoHyeon OTF" panose="020B0600000101010101" pitchFamily="34" charset="-127"/>
                </a:rPr>
                <a:t>Feature 2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M DoHyeon 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794DA6-6684-70A6-9637-9B13AF2E9062}"/>
                </a:ext>
              </a:extLst>
            </p:cNvPr>
            <p:cNvSpPr/>
            <p:nvPr/>
          </p:nvSpPr>
          <p:spPr>
            <a:xfrm>
              <a:off x="595126" y="4206239"/>
              <a:ext cx="2343150" cy="162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BM DoHyeon OTF" panose="020B0600000101010101" pitchFamily="34" charset="-127"/>
                </a:rPr>
                <a:t>Feature 3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BM DoHyeon OTF" panose="020B0600000101010101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E0C123C-79F8-A9A5-48AB-EB8800356B29}"/>
              </a:ext>
            </a:extLst>
          </p:cNvPr>
          <p:cNvGrpSpPr/>
          <p:nvPr/>
        </p:nvGrpSpPr>
        <p:grpSpPr>
          <a:xfrm>
            <a:off x="6914708" y="1209792"/>
            <a:ext cx="4308613" cy="5131686"/>
            <a:chOff x="4376836" y="438728"/>
            <a:chExt cx="4670009" cy="550011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E341190-E349-2387-DF81-A5111E89A5DF}"/>
                </a:ext>
              </a:extLst>
            </p:cNvPr>
            <p:cNvGrpSpPr/>
            <p:nvPr/>
          </p:nvGrpSpPr>
          <p:grpSpPr>
            <a:xfrm>
              <a:off x="4376836" y="2411007"/>
              <a:ext cx="4670009" cy="1551777"/>
              <a:chOff x="4376836" y="2595102"/>
              <a:chExt cx="4670009" cy="155177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1D1B3F1-2259-DF8D-4DFE-091B9062644D}"/>
                  </a:ext>
                </a:extLst>
              </p:cNvPr>
              <p:cNvSpPr/>
              <p:nvPr/>
            </p:nvSpPr>
            <p:spPr>
              <a:xfrm>
                <a:off x="4600575" y="2595102"/>
                <a:ext cx="4446270" cy="1548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현재 영양상태 확인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4D77B67-9789-AE78-B1DD-346B2FFB32C0}"/>
                  </a:ext>
                </a:extLst>
              </p:cNvPr>
              <p:cNvSpPr/>
              <p:nvPr/>
            </p:nvSpPr>
            <p:spPr>
              <a:xfrm>
                <a:off x="4376836" y="2598879"/>
                <a:ext cx="144000" cy="1548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BM DoHyeon OTF" panose="020B0600000101010101" pitchFamily="34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37E4A0-C58C-7953-73E9-8D1AE9EF2ABB}"/>
                </a:ext>
              </a:extLst>
            </p:cNvPr>
            <p:cNvGrpSpPr/>
            <p:nvPr/>
          </p:nvGrpSpPr>
          <p:grpSpPr>
            <a:xfrm>
              <a:off x="4376836" y="4390838"/>
              <a:ext cx="4670009" cy="1548000"/>
              <a:chOff x="4376836" y="4390838"/>
              <a:chExt cx="4670009" cy="154800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981E056-B5E4-3ED3-3B3A-E67B51981E49}"/>
                  </a:ext>
                </a:extLst>
              </p:cNvPr>
              <p:cNvSpPr/>
              <p:nvPr/>
            </p:nvSpPr>
            <p:spPr>
              <a:xfrm>
                <a:off x="4600575" y="4390838"/>
                <a:ext cx="4446270" cy="154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맞춤 영양제 추천</a:t>
                </a:r>
                <a:r>
                  <a:rPr lang="en-US" altLang="ko-KR" b="1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(</a:t>
                </a:r>
                <a:r>
                  <a:rPr lang="ko-KR" altLang="en-US" b="1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예정</a:t>
                </a:r>
                <a:r>
                  <a:rPr lang="en-US" altLang="ko-KR" b="1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)</a:t>
                </a:r>
                <a:endParaRPr lang="ko-KR" altLang="en-US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74931C3-17D9-EA8C-239B-21D9E5E9750D}"/>
                  </a:ext>
                </a:extLst>
              </p:cNvPr>
              <p:cNvSpPr/>
              <p:nvPr/>
            </p:nvSpPr>
            <p:spPr>
              <a:xfrm>
                <a:off x="4376836" y="4390838"/>
                <a:ext cx="144000" cy="154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BM DoHyeon OTF" panose="020B0600000101010101" pitchFamily="34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D1450E6-C86F-5CC6-FBE7-049EB547A3BC}"/>
                </a:ext>
              </a:extLst>
            </p:cNvPr>
            <p:cNvGrpSpPr/>
            <p:nvPr/>
          </p:nvGrpSpPr>
          <p:grpSpPr>
            <a:xfrm>
              <a:off x="4416706" y="438728"/>
              <a:ext cx="4630139" cy="1548002"/>
              <a:chOff x="4416706" y="815918"/>
              <a:chExt cx="4630139" cy="154800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0EC23E0-8BA9-B689-10DD-0FCA938CB676}"/>
                  </a:ext>
                </a:extLst>
              </p:cNvPr>
              <p:cNvSpPr/>
              <p:nvPr/>
            </p:nvSpPr>
            <p:spPr>
              <a:xfrm>
                <a:off x="4600575" y="815920"/>
                <a:ext cx="4446270" cy="1548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간편한 식단 기록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E6E41EB-3FCD-9EE2-167C-6B92C57BA8A9}"/>
                  </a:ext>
                </a:extLst>
              </p:cNvPr>
              <p:cNvSpPr/>
              <p:nvPr/>
            </p:nvSpPr>
            <p:spPr>
              <a:xfrm>
                <a:off x="4416706" y="815918"/>
                <a:ext cx="144000" cy="1548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BM DoHyeon OTF" panose="020B0600000101010101" pitchFamily="34" charset="-127"/>
                </a:endParaRP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A40B2C5-8E13-93E8-5896-A9286FE1264F}"/>
              </a:ext>
            </a:extLst>
          </p:cNvPr>
          <p:cNvGrpSpPr/>
          <p:nvPr/>
        </p:nvGrpSpPr>
        <p:grpSpPr>
          <a:xfrm>
            <a:off x="4885151" y="2014870"/>
            <a:ext cx="2029559" cy="3889956"/>
            <a:chOff x="2926462" y="1365402"/>
            <a:chExt cx="1497601" cy="3889956"/>
          </a:xfrm>
        </p:grpSpPr>
        <p:cxnSp>
          <p:nvCxnSpPr>
            <p:cNvPr id="43" name="꺾인 연결선 21">
              <a:extLst>
                <a:ext uri="{FF2B5EF4-FFF2-40B4-BE49-F238E27FC236}">
                  <a16:creationId xmlns:a16="http://schemas.microsoft.com/office/drawing/2014/main" id="{D7C32671-571F-24A9-0E54-9C511DE8F9EB}"/>
                </a:ext>
              </a:extLst>
            </p:cNvPr>
            <p:cNvCxnSpPr/>
            <p:nvPr/>
          </p:nvCxnSpPr>
          <p:spPr>
            <a:xfrm flipV="1">
              <a:off x="2926463" y="1365402"/>
              <a:ext cx="1497600" cy="418156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 29">
              <a:extLst>
                <a:ext uri="{FF2B5EF4-FFF2-40B4-BE49-F238E27FC236}">
                  <a16:creationId xmlns:a16="http://schemas.microsoft.com/office/drawing/2014/main" id="{E82F4D92-BD12-2CBC-113B-64F203198355}"/>
                </a:ext>
              </a:extLst>
            </p:cNvPr>
            <p:cNvCxnSpPr/>
            <p:nvPr/>
          </p:nvCxnSpPr>
          <p:spPr>
            <a:xfrm>
              <a:off x="2926463" y="4927725"/>
              <a:ext cx="1497600" cy="327633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9CC7E6A-52ED-B738-7692-96C1A20C7B6A}"/>
                </a:ext>
              </a:extLst>
            </p:cNvPr>
            <p:cNvCxnSpPr/>
            <p:nvPr/>
          </p:nvCxnSpPr>
          <p:spPr>
            <a:xfrm>
              <a:off x="2926462" y="3310380"/>
              <a:ext cx="1497600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2" descr="핸드폰 스마트 폰 휴대 전화 실물 크기의 - Pixabay의 무료 이미지">
            <a:extLst>
              <a:ext uri="{FF2B5EF4-FFF2-40B4-BE49-F238E27FC236}">
                <a16:creationId xmlns:a16="http://schemas.microsoft.com/office/drawing/2014/main" id="{9A956C7B-A859-19EA-D02F-FC12EF001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166" y="1264392"/>
            <a:ext cx="3524445" cy="53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BE0F738-72E6-0627-D7FB-947BD4F3EFB8}"/>
              </a:ext>
            </a:extLst>
          </p:cNvPr>
          <p:cNvGrpSpPr/>
          <p:nvPr/>
        </p:nvGrpSpPr>
        <p:grpSpPr>
          <a:xfrm>
            <a:off x="1" y="0"/>
            <a:ext cx="1659575" cy="6858000"/>
            <a:chOff x="1" y="0"/>
            <a:chExt cx="1659575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E6DFAEC-59B0-4537-37D0-2F97AF381D5E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6" name="그래픽 5" descr="3D 안경 윤곽선">
              <a:extLst>
                <a:ext uri="{FF2B5EF4-FFF2-40B4-BE49-F238E27FC236}">
                  <a16:creationId xmlns:a16="http://schemas.microsoft.com/office/drawing/2014/main" id="{A396771C-C7D3-1922-94A8-32F1A7DB9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지속적인 개선 윤곽선">
              <a:extLst>
                <a:ext uri="{FF2B5EF4-FFF2-40B4-BE49-F238E27FC236}">
                  <a16:creationId xmlns:a16="http://schemas.microsoft.com/office/drawing/2014/main" id="{9BB110C5-4230-40DB-B04F-454687BF7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톱니바퀴 윤곽선">
              <a:extLst>
                <a:ext uri="{FF2B5EF4-FFF2-40B4-BE49-F238E27FC236}">
                  <a16:creationId xmlns:a16="http://schemas.microsoft.com/office/drawing/2014/main" id="{D503E937-5EC4-69C4-7E92-97AFCA40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616FFB1-FC97-3E6E-6DA2-9A7C59DE9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06" y="1567135"/>
              <a:ext cx="1536970" cy="1041840"/>
            </a:xfrm>
            <a:prstGeom prst="rect">
              <a:avLst/>
            </a:prstGeom>
          </p:spPr>
        </p:pic>
        <p:pic>
          <p:nvPicPr>
            <p:cNvPr id="10" name="그래픽 9" descr="전구 및 기어  윤곽선">
              <a:extLst>
                <a:ext uri="{FF2B5EF4-FFF2-40B4-BE49-F238E27FC236}">
                  <a16:creationId xmlns:a16="http://schemas.microsoft.com/office/drawing/2014/main" id="{A5867F0A-69D0-0578-7A01-F3D14FC45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서버 윤곽선">
              <a:extLst>
                <a:ext uri="{FF2B5EF4-FFF2-40B4-BE49-F238E27FC236}">
                  <a16:creationId xmlns:a16="http://schemas.microsoft.com/office/drawing/2014/main" id="{D7BDBB6C-3164-8EB8-8869-32F0AD87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</p:grp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3F1AF6B-4D66-DB17-90B7-732FF0C0CE72}"/>
              </a:ext>
            </a:extLst>
          </p:cNvPr>
          <p:cNvCxnSpPr>
            <a:cxnSpLocks/>
          </p:cNvCxnSpPr>
          <p:nvPr/>
        </p:nvCxnSpPr>
        <p:spPr>
          <a:xfrm>
            <a:off x="1832549" y="728458"/>
            <a:ext cx="244244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2C4C74C-6FE9-6C8F-627C-C9E7641F6B68}"/>
              </a:ext>
            </a:extLst>
          </p:cNvPr>
          <p:cNvSpPr txBox="1"/>
          <p:nvPr/>
        </p:nvSpPr>
        <p:spPr>
          <a:xfrm>
            <a:off x="1832549" y="254764"/>
            <a:ext cx="84642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서비스 소개 </a:t>
            </a:r>
            <a:r>
              <a:rPr kumimoji="1" lang="en-US" altLang="ko-KR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구성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77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6653F5E-A5E4-D3A7-0AD6-7C4C149F4B86}"/>
              </a:ext>
            </a:extLst>
          </p:cNvPr>
          <p:cNvSpPr txBox="1"/>
          <p:nvPr/>
        </p:nvSpPr>
        <p:spPr>
          <a:xfrm>
            <a:off x="-698977" y="-2335812"/>
            <a:ext cx="5214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BM DoHyeon OTF" panose="020B0600000101010101" pitchFamily="34" charset="-127"/>
              </a:rPr>
              <a:t>기존의</a:t>
            </a:r>
            <a:r>
              <a:rPr kumimoji="1" lang="ko-KR" altLang="en-US" dirty="0">
                <a:latin typeface="BM DoHyeon OTF" panose="020B0600000101010101" pitchFamily="34" charset="-127"/>
              </a:rPr>
              <a:t> 건강 관리 서비스들은 사용자가 음식 </a:t>
            </a:r>
            <a:r>
              <a:rPr kumimoji="1" lang="ko-KR" altLang="en-US" dirty="0" err="1">
                <a:latin typeface="BM DoHyeon OTF" panose="020B0600000101010101" pitchFamily="34" charset="-127"/>
              </a:rPr>
              <a:t>하나나하를</a:t>
            </a:r>
            <a:r>
              <a:rPr kumimoji="1" lang="ko-KR" altLang="en-US" dirty="0">
                <a:latin typeface="BM DoHyeon OTF" panose="020B0600000101010101" pitchFamily="34" charset="-127"/>
              </a:rPr>
              <a:t> 직접 칼로리를 선택해야 했습니다</a:t>
            </a:r>
            <a:r>
              <a:rPr kumimoji="1" lang="en-US" altLang="ko-KR" dirty="0">
                <a:latin typeface="BM DoHyeon OTF" panose="020B0600000101010101" pitchFamily="34" charset="-127"/>
              </a:rPr>
              <a:t>.</a:t>
            </a:r>
          </a:p>
          <a:p>
            <a:endParaRPr kumimoji="1" lang="en-US" altLang="ko-KR" dirty="0">
              <a:latin typeface="BM DoHyeon OTF" panose="020B0600000101010101" pitchFamily="34" charset="-127"/>
            </a:endParaRPr>
          </a:p>
          <a:p>
            <a:r>
              <a:rPr kumimoji="1" lang="ko-KR" altLang="en-US" dirty="0">
                <a:latin typeface="BM DoHyeon OTF" panose="020B0600000101010101" pitchFamily="34" charset="-127"/>
              </a:rPr>
              <a:t>저희는 </a:t>
            </a:r>
            <a:endParaRPr kumimoji="1" lang="en-US" altLang="ko-KR" dirty="0">
              <a:latin typeface="BM DoHyeon OTF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6F0B286-D767-2F20-1F53-233B1AC3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94" y="1914243"/>
            <a:ext cx="10351861" cy="460479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F67B9E6-B7CA-2966-2355-768C37F6EA1C}"/>
              </a:ext>
            </a:extLst>
          </p:cNvPr>
          <p:cNvGrpSpPr/>
          <p:nvPr/>
        </p:nvGrpSpPr>
        <p:grpSpPr>
          <a:xfrm>
            <a:off x="1" y="0"/>
            <a:ext cx="1659575" cy="6858000"/>
            <a:chOff x="1" y="0"/>
            <a:chExt cx="1659575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9144025-6179-E84D-5F93-68B36D79DE85}"/>
                </a:ext>
              </a:extLst>
            </p:cNvPr>
            <p:cNvSpPr/>
            <p:nvPr/>
          </p:nvSpPr>
          <p:spPr>
            <a:xfrm>
              <a:off x="1" y="0"/>
              <a:ext cx="1536970" cy="6858000"/>
            </a:xfrm>
            <a:prstGeom prst="rect">
              <a:avLst/>
            </a:prstGeom>
            <a:solidFill>
              <a:srgbClr val="00A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highlight>
                  <a:srgbClr val="FFFF00"/>
                </a:highlight>
                <a:latin typeface="BM DoHyeon OTF" panose="020B0600000101010101" pitchFamily="34" charset="-127"/>
              </a:endParaRPr>
            </a:p>
          </p:txBody>
        </p:sp>
        <p:pic>
          <p:nvPicPr>
            <p:cNvPr id="6" name="그래픽 5" descr="3D 안경 윤곽선">
              <a:extLst>
                <a:ext uri="{FF2B5EF4-FFF2-40B4-BE49-F238E27FC236}">
                  <a16:creationId xmlns:a16="http://schemas.microsoft.com/office/drawing/2014/main" id="{FD436494-745E-CE56-96DB-CC73C2E7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77" y="4333730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지속적인 개선 윤곽선">
              <a:extLst>
                <a:ext uri="{FF2B5EF4-FFF2-40B4-BE49-F238E27FC236}">
                  <a16:creationId xmlns:a16="http://schemas.microsoft.com/office/drawing/2014/main" id="{0BA8632D-C509-D3A4-F682-DFABEDBE7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579" y="5612727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톱니바퀴 윤곽선">
              <a:extLst>
                <a:ext uri="{FF2B5EF4-FFF2-40B4-BE49-F238E27FC236}">
                  <a16:creationId xmlns:a16="http://schemas.microsoft.com/office/drawing/2014/main" id="{51039714-E247-98DA-3977-11968EBA1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579" y="2971800"/>
              <a:ext cx="914400" cy="914400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AE26828-6889-EE9B-A1B4-E442BDACE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06" y="1567135"/>
              <a:ext cx="1536970" cy="1041840"/>
            </a:xfrm>
            <a:prstGeom prst="rect">
              <a:avLst/>
            </a:prstGeom>
          </p:spPr>
        </p:pic>
        <p:pic>
          <p:nvPicPr>
            <p:cNvPr id="10" name="그래픽 9" descr="전구 및 기어  윤곽선">
              <a:extLst>
                <a:ext uri="{FF2B5EF4-FFF2-40B4-BE49-F238E27FC236}">
                  <a16:creationId xmlns:a16="http://schemas.microsoft.com/office/drawing/2014/main" id="{69524576-8991-F195-2C53-AF406A623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5579" y="254764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서버 윤곽선">
              <a:extLst>
                <a:ext uri="{FF2B5EF4-FFF2-40B4-BE49-F238E27FC236}">
                  <a16:creationId xmlns:a16="http://schemas.microsoft.com/office/drawing/2014/main" id="{CA04CB06-F470-F33E-65A6-EE888B801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1286" y="1616694"/>
              <a:ext cx="914400" cy="914400"/>
            </a:xfrm>
            <a:prstGeom prst="rect">
              <a:avLst/>
            </a:prstGeom>
          </p:spPr>
        </p:pic>
      </p:grp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B0EAF80-94DA-E42C-96A5-5A31C3D716CA}"/>
              </a:ext>
            </a:extLst>
          </p:cNvPr>
          <p:cNvCxnSpPr>
            <a:cxnSpLocks/>
          </p:cNvCxnSpPr>
          <p:nvPr/>
        </p:nvCxnSpPr>
        <p:spPr>
          <a:xfrm>
            <a:off x="1832549" y="728458"/>
            <a:ext cx="244244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4F8CE4-14AF-4C6E-7A56-0A1704E6E340}"/>
              </a:ext>
            </a:extLst>
          </p:cNvPr>
          <p:cNvSpPr txBox="1"/>
          <p:nvPr/>
        </p:nvSpPr>
        <p:spPr>
          <a:xfrm>
            <a:off x="1832549" y="254764"/>
            <a:ext cx="84642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00A800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서비스 소개 </a:t>
            </a:r>
            <a:endParaRPr kumimoji="1" lang="ko-Kore-KR" altLang="en-US" sz="4400" dirty="0">
              <a:solidFill>
                <a:srgbClr val="049707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4000" dirty="0">
              <a:solidFill>
                <a:srgbClr val="00A800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B96EC5-75DE-0D6D-F309-40EA45EB6675}"/>
              </a:ext>
            </a:extLst>
          </p:cNvPr>
          <p:cNvSpPr txBox="1"/>
          <p:nvPr/>
        </p:nvSpPr>
        <p:spPr>
          <a:xfrm>
            <a:off x="1782181" y="1064499"/>
            <a:ext cx="64674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Wire</a:t>
            </a:r>
            <a:r>
              <a:rPr kumimoji="1"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Frame</a:t>
            </a:r>
            <a:endParaRPr lang="ko-Kore-KR" altLang="en-US" sz="4400" dirty="0">
              <a:latin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87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724</Words>
  <Application>Microsoft Macintosh PowerPoint</Application>
  <PresentationFormat>와이드스크린</PresentationFormat>
  <Paragraphs>183</Paragraphs>
  <Slides>42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BM HANNA 11yrs old OTF</vt:lpstr>
      <vt:lpstr>BM JUA OTF</vt:lpstr>
      <vt:lpstr>BM DoHyeon OTF</vt:lpstr>
      <vt:lpstr>Calibri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박재영</dc:creator>
  <cp:lastModifiedBy>박재영</cp:lastModifiedBy>
  <cp:revision>23</cp:revision>
  <dcterms:created xsi:type="dcterms:W3CDTF">2022-08-17T11:02:51Z</dcterms:created>
  <dcterms:modified xsi:type="dcterms:W3CDTF">2022-08-19T04:11:40Z</dcterms:modified>
</cp:coreProperties>
</file>